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5" r:id="rId3"/>
    <p:sldId id="266" r:id="rId4"/>
    <p:sldId id="267" r:id="rId5"/>
    <p:sldId id="257" r:id="rId6"/>
    <p:sldId id="258" r:id="rId7"/>
    <p:sldId id="261"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0" d="100"/>
          <a:sy n="50" d="100"/>
        </p:scale>
        <p:origin x="66" y="3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CD72D9F4-D2A8-4410-B37B-B9B978E5F6B2}" type="datetimeFigureOut">
              <a:rPr lang="en-US" smtClean="0"/>
              <a:t>7/13/2017</a:t>
            </a:fld>
            <a:endParaRPr lang="en-US"/>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E991AE1A-E083-446F-AFD1-8E9BB4A587D2}"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36734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72D9F4-D2A8-4410-B37B-B9B978E5F6B2}" type="datetimeFigureOut">
              <a:rPr lang="en-US" smtClean="0"/>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91AE1A-E083-446F-AFD1-8E9BB4A587D2}" type="slidenum">
              <a:rPr lang="en-US" smtClean="0"/>
              <a:t>‹#›</a:t>
            </a:fld>
            <a:endParaRPr lang="en-US"/>
          </a:p>
        </p:txBody>
      </p:sp>
    </p:spTree>
    <p:extLst>
      <p:ext uri="{BB962C8B-B14F-4D97-AF65-F5344CB8AC3E}">
        <p14:creationId xmlns:p14="http://schemas.microsoft.com/office/powerpoint/2010/main" val="1659055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72D9F4-D2A8-4410-B37B-B9B978E5F6B2}" type="datetimeFigureOut">
              <a:rPr lang="en-US" smtClean="0"/>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91AE1A-E083-446F-AFD1-8E9BB4A587D2}" type="slidenum">
              <a:rPr lang="en-US" smtClean="0"/>
              <a:t>‹#›</a:t>
            </a:fld>
            <a:endParaRPr lang="en-US"/>
          </a:p>
        </p:txBody>
      </p:sp>
    </p:spTree>
    <p:extLst>
      <p:ext uri="{BB962C8B-B14F-4D97-AF65-F5344CB8AC3E}">
        <p14:creationId xmlns:p14="http://schemas.microsoft.com/office/powerpoint/2010/main" val="2058743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72D9F4-D2A8-4410-B37B-B9B978E5F6B2}" type="datetimeFigureOut">
              <a:rPr lang="en-US" smtClean="0"/>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91AE1A-E083-446F-AFD1-8E9BB4A587D2}"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52422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72D9F4-D2A8-4410-B37B-B9B978E5F6B2}" type="datetimeFigureOut">
              <a:rPr lang="en-US" smtClean="0"/>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91AE1A-E083-446F-AFD1-8E9BB4A587D2}" type="slidenum">
              <a:rPr lang="en-US" smtClean="0"/>
              <a:t>‹#›</a:t>
            </a:fld>
            <a:endParaRPr lang="en-US"/>
          </a:p>
        </p:txBody>
      </p:sp>
    </p:spTree>
    <p:extLst>
      <p:ext uri="{BB962C8B-B14F-4D97-AF65-F5344CB8AC3E}">
        <p14:creationId xmlns:p14="http://schemas.microsoft.com/office/powerpoint/2010/main" val="3040150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D72D9F4-D2A8-4410-B37B-B9B978E5F6B2}" type="datetimeFigureOut">
              <a:rPr lang="en-US" smtClean="0"/>
              <a:t>7/13/2017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91AE1A-E083-446F-AFD1-8E9BB4A587D2}" type="slidenum">
              <a:rPr lang="en-US" smtClean="0"/>
              <a:t>‹#›</a:t>
            </a:fld>
            <a:endParaRPr lang="en-US"/>
          </a:p>
        </p:txBody>
      </p:sp>
    </p:spTree>
    <p:extLst>
      <p:ext uri="{BB962C8B-B14F-4D97-AF65-F5344CB8AC3E}">
        <p14:creationId xmlns:p14="http://schemas.microsoft.com/office/powerpoint/2010/main" val="4227279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D72D9F4-D2A8-4410-B37B-B9B978E5F6B2}" type="datetimeFigureOut">
              <a:rPr lang="en-US" smtClean="0"/>
              <a:t>7/13/2017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91AE1A-E083-446F-AFD1-8E9BB4A587D2}" type="slidenum">
              <a:rPr lang="en-US" smtClean="0"/>
              <a:t>‹#›</a:t>
            </a:fld>
            <a:endParaRPr lang="en-US"/>
          </a:p>
        </p:txBody>
      </p:sp>
    </p:spTree>
    <p:extLst>
      <p:ext uri="{BB962C8B-B14F-4D97-AF65-F5344CB8AC3E}">
        <p14:creationId xmlns:p14="http://schemas.microsoft.com/office/powerpoint/2010/main" val="3818875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72D9F4-D2A8-4410-B37B-B9B978E5F6B2}" type="datetimeFigureOut">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1AE1A-E083-446F-AFD1-8E9BB4A587D2}" type="slidenum">
              <a:rPr lang="en-US" smtClean="0"/>
              <a:t>‹#›</a:t>
            </a:fld>
            <a:endParaRPr lang="en-US"/>
          </a:p>
        </p:txBody>
      </p:sp>
    </p:spTree>
    <p:extLst>
      <p:ext uri="{BB962C8B-B14F-4D97-AF65-F5344CB8AC3E}">
        <p14:creationId xmlns:p14="http://schemas.microsoft.com/office/powerpoint/2010/main" val="2389618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72D9F4-D2A8-4410-B37B-B9B978E5F6B2}" type="datetimeFigureOut">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1AE1A-E083-446F-AFD1-8E9BB4A587D2}" type="slidenum">
              <a:rPr lang="en-US" smtClean="0"/>
              <a:t>‹#›</a:t>
            </a:fld>
            <a:endParaRPr lang="en-US"/>
          </a:p>
        </p:txBody>
      </p:sp>
    </p:spTree>
    <p:extLst>
      <p:ext uri="{BB962C8B-B14F-4D97-AF65-F5344CB8AC3E}">
        <p14:creationId xmlns:p14="http://schemas.microsoft.com/office/powerpoint/2010/main" val="2990249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72D9F4-D2A8-4410-B37B-B9B978E5F6B2}" type="datetimeFigureOut">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1AE1A-E083-446F-AFD1-8E9BB4A587D2}" type="slidenum">
              <a:rPr lang="en-US" smtClean="0"/>
              <a:t>‹#›</a:t>
            </a:fld>
            <a:endParaRPr lang="en-US"/>
          </a:p>
        </p:txBody>
      </p:sp>
    </p:spTree>
    <p:extLst>
      <p:ext uri="{BB962C8B-B14F-4D97-AF65-F5344CB8AC3E}">
        <p14:creationId xmlns:p14="http://schemas.microsoft.com/office/powerpoint/2010/main" val="1474174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72D9F4-D2A8-4410-B37B-B9B978E5F6B2}" type="datetimeFigureOut">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1AE1A-E083-446F-AFD1-8E9BB4A587D2}" type="slidenum">
              <a:rPr lang="en-US" smtClean="0"/>
              <a:t>‹#›</a:t>
            </a:fld>
            <a:endParaRPr lang="en-US"/>
          </a:p>
        </p:txBody>
      </p:sp>
    </p:spTree>
    <p:extLst>
      <p:ext uri="{BB962C8B-B14F-4D97-AF65-F5344CB8AC3E}">
        <p14:creationId xmlns:p14="http://schemas.microsoft.com/office/powerpoint/2010/main" val="1092474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D72D9F4-D2A8-4410-B37B-B9B978E5F6B2}" type="datetimeFigureOut">
              <a:rPr lang="en-US" smtClean="0"/>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91AE1A-E083-446F-AFD1-8E9BB4A587D2}" type="slidenum">
              <a:rPr lang="en-US" smtClean="0"/>
              <a:t>‹#›</a:t>
            </a:fld>
            <a:endParaRPr lang="en-US"/>
          </a:p>
        </p:txBody>
      </p:sp>
    </p:spTree>
    <p:extLst>
      <p:ext uri="{BB962C8B-B14F-4D97-AF65-F5344CB8AC3E}">
        <p14:creationId xmlns:p14="http://schemas.microsoft.com/office/powerpoint/2010/main" val="91429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D72D9F4-D2A8-4410-B37B-B9B978E5F6B2}" type="datetimeFigureOut">
              <a:rPr lang="en-US" smtClean="0"/>
              <a:t>7/13/2017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91AE1A-E083-446F-AFD1-8E9BB4A587D2}" type="slidenum">
              <a:rPr lang="en-US" smtClean="0"/>
              <a:t>‹#›</a:t>
            </a:fld>
            <a:endParaRPr lang="en-US"/>
          </a:p>
        </p:txBody>
      </p:sp>
    </p:spTree>
    <p:extLst>
      <p:ext uri="{BB962C8B-B14F-4D97-AF65-F5344CB8AC3E}">
        <p14:creationId xmlns:p14="http://schemas.microsoft.com/office/powerpoint/2010/main" val="2093831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D72D9F4-D2A8-4410-B37B-B9B978E5F6B2}" type="datetimeFigureOut">
              <a:rPr lang="en-US" smtClean="0"/>
              <a:t>7/13/2017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91AE1A-E083-446F-AFD1-8E9BB4A587D2}" type="slidenum">
              <a:rPr lang="en-US" smtClean="0"/>
              <a:t>‹#›</a:t>
            </a:fld>
            <a:endParaRPr lang="en-US"/>
          </a:p>
        </p:txBody>
      </p:sp>
    </p:spTree>
    <p:extLst>
      <p:ext uri="{BB962C8B-B14F-4D97-AF65-F5344CB8AC3E}">
        <p14:creationId xmlns:p14="http://schemas.microsoft.com/office/powerpoint/2010/main" val="2923590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72D9F4-D2A8-4410-B37B-B9B978E5F6B2}" type="datetimeFigureOut">
              <a:rPr lang="en-US" smtClean="0"/>
              <a:t>7/13/2017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91AE1A-E083-446F-AFD1-8E9BB4A587D2}" type="slidenum">
              <a:rPr lang="en-US" smtClean="0"/>
              <a:t>‹#›</a:t>
            </a:fld>
            <a:endParaRPr lang="en-US"/>
          </a:p>
        </p:txBody>
      </p:sp>
    </p:spTree>
    <p:extLst>
      <p:ext uri="{BB962C8B-B14F-4D97-AF65-F5344CB8AC3E}">
        <p14:creationId xmlns:p14="http://schemas.microsoft.com/office/powerpoint/2010/main" val="3385473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72D9F4-D2A8-4410-B37B-B9B978E5F6B2}" type="datetimeFigureOut">
              <a:rPr lang="en-US" smtClean="0"/>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91AE1A-E083-446F-AFD1-8E9BB4A587D2}" type="slidenum">
              <a:rPr lang="en-US" smtClean="0"/>
              <a:t>‹#›</a:t>
            </a:fld>
            <a:endParaRPr lang="en-US"/>
          </a:p>
        </p:txBody>
      </p:sp>
    </p:spTree>
    <p:extLst>
      <p:ext uri="{BB962C8B-B14F-4D97-AF65-F5344CB8AC3E}">
        <p14:creationId xmlns:p14="http://schemas.microsoft.com/office/powerpoint/2010/main" val="4284511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72D9F4-D2A8-4410-B37B-B9B978E5F6B2}" type="datetimeFigureOut">
              <a:rPr lang="en-US" smtClean="0"/>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91AE1A-E083-446F-AFD1-8E9BB4A587D2}" type="slidenum">
              <a:rPr lang="en-US" smtClean="0"/>
              <a:t>‹#›</a:t>
            </a:fld>
            <a:endParaRPr lang="en-US"/>
          </a:p>
        </p:txBody>
      </p:sp>
    </p:spTree>
    <p:extLst>
      <p:ext uri="{BB962C8B-B14F-4D97-AF65-F5344CB8AC3E}">
        <p14:creationId xmlns:p14="http://schemas.microsoft.com/office/powerpoint/2010/main" val="1065116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CD72D9F4-D2A8-4410-B37B-B9B978E5F6B2}" type="datetimeFigureOut">
              <a:rPr lang="en-US" smtClean="0"/>
              <a:t>7/13/2017</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E991AE1A-E083-446F-AFD1-8E9BB4A587D2}" type="slidenum">
              <a:rPr lang="en-US" smtClean="0"/>
              <a:t>‹#›</a:t>
            </a:fld>
            <a:endParaRPr lang="en-US"/>
          </a:p>
        </p:txBody>
      </p:sp>
    </p:spTree>
    <p:extLst>
      <p:ext uri="{BB962C8B-B14F-4D97-AF65-F5344CB8AC3E}">
        <p14:creationId xmlns:p14="http://schemas.microsoft.com/office/powerpoint/2010/main" val="152277762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Historical Thinking Skills</a:t>
            </a:r>
            <a:endParaRPr lang="en-US" dirty="0"/>
          </a:p>
        </p:txBody>
      </p:sp>
      <p:sp>
        <p:nvSpPr>
          <p:cNvPr id="3" name="Subtitle 2"/>
          <p:cNvSpPr>
            <a:spLocks noGrp="1"/>
          </p:cNvSpPr>
          <p:nvPr>
            <p:ph type="subTitle" idx="1"/>
          </p:nvPr>
        </p:nvSpPr>
        <p:spPr/>
        <p:txBody>
          <a:bodyPr/>
          <a:lstStyle/>
          <a:p>
            <a:r>
              <a:rPr lang="en-US" dirty="0" smtClean="0"/>
              <a:t>WH.H.1</a:t>
            </a:r>
            <a:endParaRPr lang="en-US" dirty="0"/>
          </a:p>
        </p:txBody>
      </p:sp>
    </p:spTree>
    <p:extLst>
      <p:ext uri="{BB962C8B-B14F-4D97-AF65-F5344CB8AC3E}">
        <p14:creationId xmlns:p14="http://schemas.microsoft.com/office/powerpoint/2010/main" val="3597336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History?</a:t>
            </a:r>
            <a:endParaRPr lang="en-US" dirty="0"/>
          </a:p>
        </p:txBody>
      </p:sp>
      <p:sp>
        <p:nvSpPr>
          <p:cNvPr id="3" name="Content Placeholder 2"/>
          <p:cNvSpPr>
            <a:spLocks noGrp="1"/>
          </p:cNvSpPr>
          <p:nvPr>
            <p:ph sz="quarter" idx="13"/>
          </p:nvPr>
        </p:nvSpPr>
        <p:spPr/>
        <p:txBody>
          <a:bodyPr/>
          <a:lstStyle/>
          <a:p>
            <a:r>
              <a:rPr lang="en-US" u="sng" dirty="0" smtClean="0"/>
              <a:t>Chronological Thinking</a:t>
            </a:r>
            <a:r>
              <a:rPr lang="en-US" dirty="0" smtClean="0"/>
              <a:t> is the foundation of historical reasoning, or the ability to examine relationships among historical events and explain the causes of historical events.</a:t>
            </a:r>
          </a:p>
          <a:p>
            <a:r>
              <a:rPr lang="en-US" u="sng" dirty="0" smtClean="0"/>
              <a:t>Historical eras</a:t>
            </a:r>
            <a:r>
              <a:rPr lang="en-US" dirty="0" smtClean="0"/>
              <a:t> are fluid and historians may not agree on the “start and end dates” of particular periods or eras in history.</a:t>
            </a:r>
            <a:endParaRPr lang="en-US" u="sng" dirty="0"/>
          </a:p>
        </p:txBody>
      </p:sp>
      <p:pic>
        <p:nvPicPr>
          <p:cNvPr id="1028" name="Picture 4" descr="Timeline by dear_theophil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83568" y="1274562"/>
            <a:ext cx="5149282" cy="1126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380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historian?</a:t>
            </a:r>
            <a:endParaRPr lang="en-US" dirty="0"/>
          </a:p>
        </p:txBody>
      </p:sp>
      <p:sp>
        <p:nvSpPr>
          <p:cNvPr id="3" name="Content Placeholder 2"/>
          <p:cNvSpPr>
            <a:spLocks noGrp="1"/>
          </p:cNvSpPr>
          <p:nvPr>
            <p:ph sz="quarter" idx="13"/>
          </p:nvPr>
        </p:nvSpPr>
        <p:spPr/>
        <p:txBody>
          <a:bodyPr>
            <a:normAutofit lnSpcReduction="10000"/>
          </a:bodyPr>
          <a:lstStyle/>
          <a:p>
            <a:r>
              <a:rPr lang="en-US" u="sng" dirty="0" smtClean="0"/>
              <a:t>Historians</a:t>
            </a:r>
            <a:r>
              <a:rPr lang="en-US" dirty="0" smtClean="0"/>
              <a:t> are people who study history</a:t>
            </a:r>
            <a:r>
              <a:rPr lang="en-US" dirty="0" smtClean="0"/>
              <a:t>.</a:t>
            </a:r>
          </a:p>
          <a:p>
            <a:pPr lvl="1"/>
            <a:r>
              <a:rPr lang="en-US" dirty="0" smtClean="0"/>
              <a:t>Historians are students, teachers, professors, archeologists, sociologists, museum curators, and everyday people!</a:t>
            </a:r>
            <a:endParaRPr lang="en-US" dirty="0" smtClean="0"/>
          </a:p>
          <a:p>
            <a:r>
              <a:rPr lang="en-US" dirty="0" smtClean="0"/>
              <a:t>Historians…</a:t>
            </a:r>
          </a:p>
          <a:p>
            <a:pPr marL="800100" lvl="1" indent="-342900">
              <a:buFont typeface="+mj-lt"/>
              <a:buAutoNum type="arabicPeriod"/>
            </a:pPr>
            <a:r>
              <a:rPr lang="en-US" dirty="0" smtClean="0"/>
              <a:t>think forward from the beginning of an event, problem, or issue through its development and anticipate some outcome, or work backward from some issue, problem, or event in order to explain its origins or development over time.</a:t>
            </a:r>
          </a:p>
          <a:p>
            <a:pPr marL="800100" lvl="1" indent="-342900">
              <a:buFont typeface="+mj-lt"/>
              <a:buAutoNum type="arabicPeriod"/>
            </a:pPr>
            <a:r>
              <a:rPr lang="en-US" dirty="0" smtClean="0"/>
              <a:t>interpret data presented in timelines and other sources to identify patterns of change and continuity.</a:t>
            </a:r>
            <a:endParaRPr lang="en-US" dirty="0"/>
          </a:p>
        </p:txBody>
      </p:sp>
      <p:pic>
        <p:nvPicPr>
          <p:cNvPr id="5" name="Picture 2" descr="look it up by johnny_automati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9468" y="405878"/>
            <a:ext cx="2961711" cy="2295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772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it mean to think like a historian?</a:t>
            </a:r>
            <a:endParaRPr lang="en-US" dirty="0"/>
          </a:p>
        </p:txBody>
      </p:sp>
    </p:spTree>
    <p:extLst>
      <p:ext uri="{BB962C8B-B14F-4D97-AF65-F5344CB8AC3E}">
        <p14:creationId xmlns:p14="http://schemas.microsoft.com/office/powerpoint/2010/main" val="1792442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Sourcing</a:t>
            </a:r>
            <a:endParaRPr lang="en-US" dirty="0"/>
          </a:p>
        </p:txBody>
      </p:sp>
      <p:sp>
        <p:nvSpPr>
          <p:cNvPr id="6" name="Content Placeholder 5"/>
          <p:cNvSpPr>
            <a:spLocks noGrp="1"/>
          </p:cNvSpPr>
          <p:nvPr>
            <p:ph sz="quarter" idx="13"/>
          </p:nvPr>
        </p:nvSpPr>
        <p:spPr/>
        <p:txBody>
          <a:bodyPr>
            <a:normAutofit fontScale="85000" lnSpcReduction="20000"/>
          </a:bodyPr>
          <a:lstStyle/>
          <a:p>
            <a:r>
              <a:rPr lang="en-US" u="sng" dirty="0" smtClean="0"/>
              <a:t>Sourcing:</a:t>
            </a:r>
            <a:r>
              <a:rPr lang="en-US" b="1" dirty="0" smtClean="0"/>
              <a:t> </a:t>
            </a:r>
            <a:r>
              <a:rPr lang="en-US" dirty="0" smtClean="0"/>
              <a:t>to find things out from a particular source.</a:t>
            </a:r>
          </a:p>
          <a:p>
            <a:pPr lvl="1"/>
            <a:r>
              <a:rPr lang="en-US" u="sng" dirty="0" smtClean="0"/>
              <a:t>Primary Source:</a:t>
            </a:r>
            <a:r>
              <a:rPr lang="en-US" dirty="0"/>
              <a:t> </a:t>
            </a:r>
            <a:r>
              <a:rPr lang="en-US" dirty="0" smtClean="0"/>
              <a:t>First hand account of a time period or event.</a:t>
            </a:r>
          </a:p>
          <a:p>
            <a:pPr lvl="2"/>
            <a:r>
              <a:rPr lang="en-US" dirty="0" smtClean="0"/>
              <a:t>Comprehending a primary source requires that it be read in order to reveal the humanity of the individuals and groups who lived in the past (motives, values, ideas, hopes, fears, strengths, and weaknesses).</a:t>
            </a:r>
          </a:p>
          <a:p>
            <a:pPr lvl="1"/>
            <a:r>
              <a:rPr lang="en-US" u="sng" dirty="0" smtClean="0"/>
              <a:t>Secondary Source:</a:t>
            </a:r>
            <a:r>
              <a:rPr lang="en-US" dirty="0" smtClean="0"/>
              <a:t> An account that was created by someone who did not experience first hand or participate in the time period or event.</a:t>
            </a:r>
            <a:endParaRPr lang="en-US" u="sng" dirty="0" smtClean="0"/>
          </a:p>
          <a:p>
            <a:r>
              <a:rPr lang="en-US" u="sng" dirty="0" smtClean="0"/>
              <a:t>Reliability:</a:t>
            </a:r>
            <a:r>
              <a:rPr lang="en-US" dirty="0" smtClean="0"/>
              <a:t> the factors that determine whether or not a source can be trusted.</a:t>
            </a:r>
          </a:p>
          <a:p>
            <a:r>
              <a:rPr lang="en-US" u="sng" dirty="0" smtClean="0"/>
              <a:t>Factors that determine Reliability:</a:t>
            </a:r>
          </a:p>
          <a:p>
            <a:pPr marL="800100" lvl="1" indent="-342900">
              <a:buFont typeface="+mj-lt"/>
              <a:buAutoNum type="arabicPeriod"/>
            </a:pPr>
            <a:r>
              <a:rPr lang="en-US" dirty="0" smtClean="0"/>
              <a:t>Bias:  </a:t>
            </a:r>
            <a:r>
              <a:rPr lang="en-US" dirty="0" smtClean="0"/>
              <a:t>to </a:t>
            </a:r>
            <a:r>
              <a:rPr lang="en-US" dirty="0"/>
              <a:t>feel or show inclination or prejudice for or against someone or something</a:t>
            </a:r>
            <a:endParaRPr lang="en-US" dirty="0" smtClean="0"/>
          </a:p>
          <a:p>
            <a:pPr marL="800100" lvl="1" indent="-342900">
              <a:buFont typeface="+mj-lt"/>
              <a:buAutoNum type="arabicPeriod"/>
            </a:pPr>
            <a:r>
              <a:rPr lang="en-US" dirty="0" smtClean="0"/>
              <a:t>Background: Educational or experiential knowledge of the author.</a:t>
            </a:r>
          </a:p>
          <a:p>
            <a:pPr marL="800100" lvl="1" indent="-342900">
              <a:buFont typeface="+mj-lt"/>
              <a:buAutoNum type="arabicPeriod"/>
            </a:pPr>
            <a:r>
              <a:rPr lang="en-US" dirty="0" smtClean="0"/>
              <a:t>Purpose: the reasoning of the author for writing could be Persuasive, informative, or technical.</a:t>
            </a:r>
            <a:endParaRPr lang="en-US" dirty="0" smtClean="0"/>
          </a:p>
          <a:p>
            <a:pPr marL="800100" lvl="1" indent="-342900">
              <a:buFont typeface="+mj-lt"/>
              <a:buAutoNum type="arabicPeriod"/>
            </a:pPr>
            <a:endParaRPr lang="en-US" dirty="0"/>
          </a:p>
        </p:txBody>
      </p:sp>
      <p:pic>
        <p:nvPicPr>
          <p:cNvPr id="3076" name="Picture 4" descr="Newspaper by gustavorezend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58123" y="3242524"/>
            <a:ext cx="1992582" cy="2770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1034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Contextualization</a:t>
            </a:r>
            <a:endParaRPr lang="en-US" dirty="0"/>
          </a:p>
        </p:txBody>
      </p:sp>
      <p:sp>
        <p:nvSpPr>
          <p:cNvPr id="8" name="Content Placeholder 7"/>
          <p:cNvSpPr>
            <a:spLocks noGrp="1"/>
          </p:cNvSpPr>
          <p:nvPr>
            <p:ph sz="quarter" idx="13"/>
          </p:nvPr>
        </p:nvSpPr>
        <p:spPr/>
        <p:txBody>
          <a:bodyPr/>
          <a:lstStyle/>
          <a:p>
            <a:r>
              <a:rPr lang="en-US" u="sng" dirty="0" smtClean="0"/>
              <a:t>Contextualization:</a:t>
            </a:r>
            <a:r>
              <a:rPr lang="en-US" dirty="0" smtClean="0"/>
              <a:t> to understand an event in the context of when it happened (Past, present, future)</a:t>
            </a:r>
          </a:p>
          <a:p>
            <a:pPr lvl="1"/>
            <a:r>
              <a:rPr lang="en-US" dirty="0" smtClean="0"/>
              <a:t>How did the social, political, cultural, or economic world of certain individuals and groups influence their motives, values, ideas, hopes, fears, strengths, and weaknesses?</a:t>
            </a:r>
            <a:endParaRPr lang="en-US" dirty="0"/>
          </a:p>
        </p:txBody>
      </p:sp>
    </p:spTree>
    <p:extLst>
      <p:ext uri="{BB962C8B-B14F-4D97-AF65-F5344CB8AC3E}">
        <p14:creationId xmlns:p14="http://schemas.microsoft.com/office/powerpoint/2010/main" val="13001697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Corroboration</a:t>
            </a:r>
            <a:endParaRPr lang="en-US" dirty="0"/>
          </a:p>
        </p:txBody>
      </p:sp>
      <p:sp>
        <p:nvSpPr>
          <p:cNvPr id="4" name="Content Placeholder 3"/>
          <p:cNvSpPr>
            <a:spLocks noGrp="1"/>
          </p:cNvSpPr>
          <p:nvPr>
            <p:ph sz="quarter" idx="13"/>
          </p:nvPr>
        </p:nvSpPr>
        <p:spPr/>
        <p:txBody>
          <a:bodyPr>
            <a:normAutofit fontScale="92500" lnSpcReduction="10000"/>
          </a:bodyPr>
          <a:lstStyle/>
          <a:p>
            <a:r>
              <a:rPr lang="en-US" u="sng" dirty="0" smtClean="0"/>
              <a:t>Corroboration:</a:t>
            </a:r>
            <a:r>
              <a:rPr lang="en-US" dirty="0" smtClean="0"/>
              <a:t> to support an argument with evidence.</a:t>
            </a:r>
          </a:p>
          <a:p>
            <a:r>
              <a:rPr lang="en-US" dirty="0" smtClean="0"/>
              <a:t>Historical analysis involves a rich variety of historical documents and artifacts that present different voices, accounts, interpretations, or perspectives on the past.</a:t>
            </a:r>
          </a:p>
          <a:p>
            <a:r>
              <a:rPr lang="en-US" dirty="0" smtClean="0"/>
              <a:t>The study of history is subject to </a:t>
            </a:r>
            <a:r>
              <a:rPr lang="en-US" i="1" dirty="0" smtClean="0"/>
              <a:t>your</a:t>
            </a:r>
            <a:r>
              <a:rPr lang="en-US" dirty="0" smtClean="0"/>
              <a:t> interpretation of past events, issues, and problems.</a:t>
            </a:r>
          </a:p>
        </p:txBody>
      </p:sp>
      <p:sp>
        <p:nvSpPr>
          <p:cNvPr id="7" name="Content Placeholder 6"/>
          <p:cNvSpPr>
            <a:spLocks noGrp="1"/>
          </p:cNvSpPr>
          <p:nvPr>
            <p:ph sz="quarter" idx="14"/>
          </p:nvPr>
        </p:nvSpPr>
        <p:spPr/>
        <p:txBody>
          <a:bodyPr/>
          <a:lstStyle/>
          <a:p>
            <a:r>
              <a:rPr lang="en-US" dirty="0" smtClean="0"/>
              <a:t>There are often multiple causes of past events that demonstrate the importance of the individual, idea, interest, and belief.</a:t>
            </a:r>
          </a:p>
          <a:p>
            <a:r>
              <a:rPr lang="en-US" dirty="0" smtClean="0"/>
              <a:t>All historical interpretation should be grounded in evidence.</a:t>
            </a:r>
          </a:p>
          <a:p>
            <a:pPr lvl="1"/>
            <a:r>
              <a:rPr lang="en-US" dirty="0" smtClean="0"/>
              <a:t>Interpretation is different than opinion.</a:t>
            </a:r>
          </a:p>
          <a:p>
            <a:pPr lvl="1"/>
            <a:r>
              <a:rPr lang="en-US" dirty="0" smtClean="0"/>
              <a:t>Opinion is based on </a:t>
            </a:r>
            <a:r>
              <a:rPr lang="en-US" u="sng" dirty="0" smtClean="0"/>
              <a:t>feeling</a:t>
            </a:r>
            <a:r>
              <a:rPr lang="en-US" dirty="0" smtClean="0"/>
              <a:t> while interpretation is based on </a:t>
            </a:r>
            <a:r>
              <a:rPr lang="en-US" u="sng" dirty="0" smtClean="0"/>
              <a:t>fact</a:t>
            </a:r>
            <a:r>
              <a:rPr lang="en-US" dirty="0" smtClean="0"/>
              <a:t>.</a:t>
            </a:r>
            <a:endParaRPr lang="en-US" dirty="0"/>
          </a:p>
        </p:txBody>
      </p:sp>
    </p:spTree>
    <p:extLst>
      <p:ext uri="{BB962C8B-B14F-4D97-AF65-F5344CB8AC3E}">
        <p14:creationId xmlns:p14="http://schemas.microsoft.com/office/powerpoint/2010/main" val="5916342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 Reading</a:t>
            </a:r>
            <a:endParaRPr lang="en-US" dirty="0"/>
          </a:p>
        </p:txBody>
      </p:sp>
      <p:sp>
        <p:nvSpPr>
          <p:cNvPr id="4" name="Content Placeholder 3"/>
          <p:cNvSpPr>
            <a:spLocks noGrp="1"/>
          </p:cNvSpPr>
          <p:nvPr>
            <p:ph sz="quarter" idx="13"/>
          </p:nvPr>
        </p:nvSpPr>
        <p:spPr/>
        <p:txBody>
          <a:bodyPr>
            <a:normAutofit fontScale="92500" lnSpcReduction="20000"/>
          </a:bodyPr>
          <a:lstStyle/>
          <a:p>
            <a:r>
              <a:rPr lang="en-US" u="sng" dirty="0" smtClean="0"/>
              <a:t>Close Reading:</a:t>
            </a:r>
            <a:r>
              <a:rPr lang="en-US" dirty="0" smtClean="0"/>
              <a:t> </a:t>
            </a:r>
            <a:r>
              <a:rPr lang="en-US" dirty="0"/>
              <a:t>an intensive analysis of a </a:t>
            </a:r>
            <a:r>
              <a:rPr lang="en-US" dirty="0" smtClean="0"/>
              <a:t>document in </a:t>
            </a:r>
            <a:r>
              <a:rPr lang="en-US" dirty="0"/>
              <a:t>order to come to terms with what it says, how it says it, and what it </a:t>
            </a:r>
            <a:r>
              <a:rPr lang="en-US" dirty="0" smtClean="0"/>
              <a:t>means.</a:t>
            </a:r>
          </a:p>
          <a:p>
            <a:r>
              <a:rPr lang="en-US" u="sng" dirty="0" smtClean="0"/>
              <a:t>Historical Inquiry</a:t>
            </a:r>
            <a:r>
              <a:rPr lang="en-US" dirty="0" smtClean="0"/>
              <a:t> often begins with a historical question.</a:t>
            </a:r>
          </a:p>
          <a:p>
            <a:pPr lvl="1"/>
            <a:r>
              <a:rPr lang="en-US" dirty="0" smtClean="0"/>
              <a:t>Historical inquiry is a process that begins with questioning, then collecting and analyzing evidence, and then creating a argument based on the evidence.</a:t>
            </a:r>
          </a:p>
        </p:txBody>
      </p:sp>
      <p:sp>
        <p:nvSpPr>
          <p:cNvPr id="7" name="Content Placeholder 6"/>
          <p:cNvSpPr>
            <a:spLocks noGrp="1"/>
          </p:cNvSpPr>
          <p:nvPr>
            <p:ph sz="quarter" idx="14"/>
          </p:nvPr>
        </p:nvSpPr>
        <p:spPr>
          <a:xfrm>
            <a:off x="5996145" y="2063395"/>
            <a:ext cx="5086538" cy="3311189"/>
          </a:xfrm>
        </p:spPr>
        <p:txBody>
          <a:bodyPr>
            <a:normAutofit fontScale="85000" lnSpcReduction="20000"/>
          </a:bodyPr>
          <a:lstStyle/>
          <a:p>
            <a:r>
              <a:rPr lang="en-US" dirty="0" smtClean="0"/>
              <a:t>Close reading means that historians are analyzing already existing historical interpretations, asking new questions, and investigating perspectives of those who do not appear in the document.</a:t>
            </a:r>
          </a:p>
          <a:p>
            <a:r>
              <a:rPr lang="en-US" dirty="0" smtClean="0"/>
              <a:t>Close reading requires two types of analysis:</a:t>
            </a:r>
          </a:p>
          <a:p>
            <a:pPr lvl="1"/>
            <a:r>
              <a:rPr lang="en-US" u="sng" dirty="0" smtClean="0"/>
              <a:t>Quantitative Analysis:</a:t>
            </a:r>
            <a:r>
              <a:rPr lang="en-US" dirty="0" smtClean="0"/>
              <a:t> Examination of measurable and verifiable data such as earnings, revenue, population, etc.</a:t>
            </a:r>
          </a:p>
          <a:p>
            <a:pPr lvl="1"/>
            <a:r>
              <a:rPr lang="en-US" u="sng" dirty="0" smtClean="0"/>
              <a:t>Qualitative Analysis:</a:t>
            </a:r>
            <a:r>
              <a:rPr lang="en-US" dirty="0" smtClean="0"/>
              <a:t> examination of non-measurable data such as reputation, image, feelings, beliefs, and values.</a:t>
            </a:r>
            <a:endParaRPr lang="en-US" u="sng" dirty="0"/>
          </a:p>
        </p:txBody>
      </p:sp>
    </p:spTree>
    <p:extLst>
      <p:ext uri="{BB962C8B-B14F-4D97-AF65-F5344CB8AC3E}">
        <p14:creationId xmlns:p14="http://schemas.microsoft.com/office/powerpoint/2010/main" val="42910252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docProps/app.xml><?xml version="1.0" encoding="utf-8"?>
<Properties xmlns="http://schemas.openxmlformats.org/officeDocument/2006/extended-properties" xmlns:vt="http://schemas.openxmlformats.org/officeDocument/2006/docPropsVTypes">
  <Template>Main Event</Template>
  <TotalTime>120</TotalTime>
  <Words>580</Words>
  <Application>Microsoft Office PowerPoint</Application>
  <PresentationFormat>Widescreen</PresentationFormat>
  <Paragraphs>41</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Impact</vt:lpstr>
      <vt:lpstr>Main Event</vt:lpstr>
      <vt:lpstr>Historical Thinking Skills</vt:lpstr>
      <vt:lpstr>What is History?</vt:lpstr>
      <vt:lpstr>What is a historian?</vt:lpstr>
      <vt:lpstr>What does it mean to think like a historian?</vt:lpstr>
      <vt:lpstr>Sourcing</vt:lpstr>
      <vt:lpstr>Contextualization</vt:lpstr>
      <vt:lpstr>Corroboration</vt:lpstr>
      <vt:lpstr>Close Reading</vt:lpstr>
    </vt:vector>
  </TitlesOfParts>
  <Company>Wake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Historical Thinking Skills</dc:title>
  <dc:creator>Kathryn Osborn</dc:creator>
  <cp:lastModifiedBy>Kathryn Osborn</cp:lastModifiedBy>
  <cp:revision>14</cp:revision>
  <dcterms:created xsi:type="dcterms:W3CDTF">2017-01-06T17:17:17Z</dcterms:created>
  <dcterms:modified xsi:type="dcterms:W3CDTF">2017-07-13T13:53:17Z</dcterms:modified>
</cp:coreProperties>
</file>