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9" r:id="rId3"/>
    <p:sldId id="261" r:id="rId4"/>
    <p:sldId id="289" r:id="rId5"/>
    <p:sldId id="279" r:id="rId6"/>
    <p:sldId id="280" r:id="rId7"/>
    <p:sldId id="282" r:id="rId8"/>
    <p:sldId id="281" r:id="rId9"/>
    <p:sldId id="283" r:id="rId10"/>
    <p:sldId id="284" r:id="rId11"/>
    <p:sldId id="291" r:id="rId12"/>
    <p:sldId id="286" r:id="rId13"/>
    <p:sldId id="272" r:id="rId14"/>
    <p:sldId id="273" r:id="rId15"/>
    <p:sldId id="274" r:id="rId16"/>
    <p:sldId id="275" r:id="rId17"/>
    <p:sldId id="288" r:id="rId18"/>
    <p:sldId id="293" r:id="rId19"/>
    <p:sldId id="294" r:id="rId20"/>
    <p:sldId id="295" r:id="rId21"/>
    <p:sldId id="296" r:id="rId22"/>
    <p:sldId id="297" r:id="rId23"/>
    <p:sldId id="277" r:id="rId24"/>
    <p:sldId id="278"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6" autoAdjust="0"/>
    <p:restoredTop sz="86355" autoAdjust="0"/>
  </p:normalViewPr>
  <p:slideViewPr>
    <p:cSldViewPr snapToGrid="0" snapToObjects="1">
      <p:cViewPr varScale="1">
        <p:scale>
          <a:sx n="64" d="100"/>
          <a:sy n="64" d="100"/>
        </p:scale>
        <p:origin x="1434" y="72"/>
      </p:cViewPr>
      <p:guideLst>
        <p:guide orient="horz" pos="2160"/>
        <p:guide pos="2880"/>
      </p:guideLst>
    </p:cSldViewPr>
  </p:slideViewPr>
  <p:outlineViewPr>
    <p:cViewPr>
      <p:scale>
        <a:sx n="33" d="100"/>
        <a:sy n="33" d="100"/>
      </p:scale>
      <p:origin x="0" y="-194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2DF66AD8-BC4A-4004-9882-414398D930CA}" type="datetimeFigureOut">
              <a:rPr lang="en-US" smtClean="0"/>
              <a:t>6/29/2017</a:t>
            </a:fld>
            <a:endParaRPr lang="en-US"/>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B9D2C864-9362-43C7-A136-D9C41D93A96D}" type="slidenum">
              <a:rPr lang="en-US" smtClean="0"/>
              <a:t>‹#›</a:t>
            </a:fld>
            <a:endParaRPr lang="en-US"/>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0858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3400191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400166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40890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307163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DF66AD8-BC4A-4004-9882-414398D930CA}" type="datetimeFigureOut">
              <a:rPr lang="en-US" smtClean="0"/>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309465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DF66AD8-BC4A-4004-9882-414398D930CA}" type="datetimeFigureOut">
              <a:rPr lang="en-US" smtClean="0"/>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820707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2650459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128173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41694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145913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159809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t>6/29/2017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167462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66AD8-BC4A-4004-9882-414398D930CA}" type="datetimeFigureOut">
              <a:rPr lang="en-US" smtClean="0"/>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288424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6/29/2017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151164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396601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242713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2DF66AD8-BC4A-4004-9882-414398D930CA}" type="datetimeFigureOut">
              <a:rPr lang="en-US" smtClean="0"/>
              <a:t>6/29/2017</a:t>
            </a:fld>
            <a:endParaRPr lang="en-US"/>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B9D2C864-9362-43C7-A136-D9C41D93A96D}" type="slidenum">
              <a:rPr lang="en-US" smtClean="0"/>
              <a:t>‹#›</a:t>
            </a:fld>
            <a:endParaRPr lang="en-US"/>
          </a:p>
        </p:txBody>
      </p:sp>
    </p:spTree>
    <p:extLst>
      <p:ext uri="{BB962C8B-B14F-4D97-AF65-F5344CB8AC3E}">
        <p14:creationId xmlns:p14="http://schemas.microsoft.com/office/powerpoint/2010/main" val="76020716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ACES + C Writing Protocol</a:t>
            </a:r>
            <a:endParaRPr lang="en-US" b="1" u="sng" dirty="0"/>
          </a:p>
        </p:txBody>
      </p:sp>
      <p:sp>
        <p:nvSpPr>
          <p:cNvPr id="3" name="Subtitle 2"/>
          <p:cNvSpPr>
            <a:spLocks noGrp="1"/>
          </p:cNvSpPr>
          <p:nvPr>
            <p:ph type="subTitle" idx="1"/>
          </p:nvPr>
        </p:nvSpPr>
        <p:spPr/>
        <p:txBody>
          <a:bodyPr/>
          <a:lstStyle/>
          <a:p>
            <a:r>
              <a:rPr lang="en-US" dirty="0" smtClean="0"/>
              <a:t>Writing like a historian</a:t>
            </a:r>
            <a:endParaRPr lang="en-US" dirty="0"/>
          </a:p>
        </p:txBody>
      </p:sp>
    </p:spTree>
    <p:extLst>
      <p:ext uri="{BB962C8B-B14F-4D97-AF65-F5344CB8AC3E}">
        <p14:creationId xmlns:p14="http://schemas.microsoft.com/office/powerpoint/2010/main" val="2937648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A.C.E.S. + C</a:t>
            </a:r>
            <a:endParaRPr lang="en-US" dirty="0"/>
          </a:p>
        </p:txBody>
      </p:sp>
      <p:sp>
        <p:nvSpPr>
          <p:cNvPr id="3" name="Content Placeholder 2"/>
          <p:cNvSpPr>
            <a:spLocks noGrp="1"/>
          </p:cNvSpPr>
          <p:nvPr>
            <p:ph sz="quarter" idx="13"/>
          </p:nvPr>
        </p:nvSpPr>
        <p:spPr/>
        <p:txBody>
          <a:bodyPr/>
          <a:lstStyle/>
          <a:p>
            <a:pPr marL="0" indent="0">
              <a:buNone/>
            </a:pPr>
            <a:r>
              <a:rPr lang="en-US" dirty="0" smtClean="0"/>
              <a:t>After your plan your essay you should write your essay using the following format – A.C.E.S. +C</a:t>
            </a:r>
          </a:p>
          <a:p>
            <a:pPr marL="457200" indent="-457200">
              <a:buFont typeface="+mj-lt"/>
              <a:buAutoNum type="arabicPeriod"/>
            </a:pPr>
            <a:r>
              <a:rPr lang="en-US" b="1" u="sng" dirty="0" smtClean="0"/>
              <a:t>A </a:t>
            </a:r>
            <a:r>
              <a:rPr lang="en-US" dirty="0" err="1" smtClean="0"/>
              <a:t>nswer</a:t>
            </a:r>
            <a:r>
              <a:rPr lang="en-US" dirty="0" smtClean="0"/>
              <a:t> the question</a:t>
            </a:r>
          </a:p>
          <a:p>
            <a:pPr marL="457200" indent="-457200">
              <a:buFont typeface="+mj-lt"/>
              <a:buAutoNum type="arabicPeriod"/>
            </a:pPr>
            <a:r>
              <a:rPr lang="en-US" b="1" u="sng" dirty="0" smtClean="0"/>
              <a:t>C </a:t>
            </a:r>
            <a:r>
              <a:rPr lang="en-US" dirty="0" err="1" smtClean="0"/>
              <a:t>ite</a:t>
            </a:r>
            <a:r>
              <a:rPr lang="en-US" dirty="0" smtClean="0"/>
              <a:t> evidence/examples to support your answer</a:t>
            </a:r>
          </a:p>
          <a:p>
            <a:pPr marL="457200" indent="-457200">
              <a:buFont typeface="+mj-lt"/>
              <a:buAutoNum type="arabicPeriod"/>
            </a:pPr>
            <a:r>
              <a:rPr lang="en-US" b="1" u="sng" dirty="0" smtClean="0"/>
              <a:t>E </a:t>
            </a:r>
            <a:r>
              <a:rPr lang="en-US" dirty="0" err="1" smtClean="0"/>
              <a:t>xplain</a:t>
            </a:r>
            <a:r>
              <a:rPr lang="en-US" dirty="0" smtClean="0"/>
              <a:t> your evidence/examples.</a:t>
            </a:r>
          </a:p>
          <a:p>
            <a:pPr marL="457200" indent="-457200">
              <a:buFont typeface="+mj-lt"/>
              <a:buAutoNum type="arabicPeriod"/>
            </a:pPr>
            <a:r>
              <a:rPr lang="en-US" b="1" u="sng" dirty="0" smtClean="0"/>
              <a:t>S</a:t>
            </a:r>
            <a:r>
              <a:rPr lang="en-US" dirty="0" smtClean="0"/>
              <a:t> </a:t>
            </a:r>
            <a:r>
              <a:rPr lang="en-US" dirty="0" err="1" smtClean="0"/>
              <a:t>ummarize</a:t>
            </a:r>
            <a:r>
              <a:rPr lang="en-US" dirty="0" smtClean="0"/>
              <a:t> your argument</a:t>
            </a:r>
          </a:p>
          <a:p>
            <a:pPr marL="457200" indent="-457200">
              <a:buFont typeface="+mj-lt"/>
              <a:buAutoNum type="arabicPeriod"/>
            </a:pPr>
            <a:r>
              <a:rPr lang="en-US" b="1" u="sng" dirty="0" smtClean="0"/>
              <a:t>C</a:t>
            </a:r>
            <a:r>
              <a:rPr lang="en-US" b="1" dirty="0" smtClean="0"/>
              <a:t> </a:t>
            </a:r>
            <a:r>
              <a:rPr lang="en-US" dirty="0" err="1" smtClean="0"/>
              <a:t>onventions</a:t>
            </a:r>
            <a:r>
              <a:rPr lang="en-US" dirty="0" smtClean="0"/>
              <a:t> (spelling, punctuation, grammar)</a:t>
            </a:r>
            <a:endParaRPr lang="en-US" u="sng" dirty="0"/>
          </a:p>
        </p:txBody>
      </p:sp>
    </p:spTree>
    <p:extLst>
      <p:ext uri="{BB962C8B-B14F-4D97-AF65-F5344CB8AC3E}">
        <p14:creationId xmlns:p14="http://schemas.microsoft.com/office/powerpoint/2010/main" val="2864001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Step One:</a:t>
            </a:r>
            <a:br>
              <a:rPr lang="en-US" b="1" u="sng" dirty="0" smtClean="0"/>
            </a:br>
            <a:r>
              <a:rPr lang="en-US" dirty="0" smtClean="0"/>
              <a:t>Answer the Question</a:t>
            </a:r>
            <a:endParaRPr lang="en-US" b="1" u="sng"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8816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Step One</a:t>
            </a:r>
            <a:br>
              <a:rPr lang="en-US" b="1" u="sng" dirty="0" smtClean="0"/>
            </a:br>
            <a:r>
              <a:rPr lang="en-US" dirty="0" smtClean="0"/>
              <a:t>Answer the Question</a:t>
            </a:r>
            <a:endParaRPr lang="en-US" b="1" u="sng" dirty="0"/>
          </a:p>
        </p:txBody>
      </p:sp>
      <p:sp>
        <p:nvSpPr>
          <p:cNvPr id="3" name="Content Placeholder 2"/>
          <p:cNvSpPr>
            <a:spLocks noGrp="1"/>
          </p:cNvSpPr>
          <p:nvPr>
            <p:ph sz="quarter" idx="13"/>
          </p:nvPr>
        </p:nvSpPr>
        <p:spPr/>
        <p:txBody>
          <a:bodyPr/>
          <a:lstStyle/>
          <a:p>
            <a:r>
              <a:rPr lang="en-US" dirty="0" smtClean="0"/>
              <a:t>Your response should </a:t>
            </a:r>
            <a:r>
              <a:rPr lang="en-US" u="sng" dirty="0" smtClean="0"/>
              <a:t>restate and </a:t>
            </a:r>
            <a:r>
              <a:rPr lang="en-US" u="sng" dirty="0" smtClean="0"/>
              <a:t>answer </a:t>
            </a:r>
            <a:r>
              <a:rPr lang="en-US" u="sng" dirty="0" smtClean="0"/>
              <a:t>the question. </a:t>
            </a:r>
            <a:r>
              <a:rPr lang="en-US" dirty="0"/>
              <a:t> </a:t>
            </a:r>
            <a:r>
              <a:rPr lang="en-US" dirty="0" smtClean="0"/>
              <a:t>The answer creates a </a:t>
            </a:r>
            <a:r>
              <a:rPr lang="en-US" u="sng" dirty="0" smtClean="0"/>
              <a:t>clear and convincing argument</a:t>
            </a:r>
            <a:r>
              <a:rPr lang="en-US" dirty="0" smtClean="0"/>
              <a:t>. </a:t>
            </a:r>
            <a:r>
              <a:rPr lang="en-US" dirty="0" smtClean="0"/>
              <a:t>Your </a:t>
            </a:r>
            <a:r>
              <a:rPr lang="en-US" dirty="0" smtClean="0"/>
              <a:t>answer will </a:t>
            </a:r>
            <a:r>
              <a:rPr lang="en-US" dirty="0"/>
              <a:t>become your </a:t>
            </a:r>
            <a:r>
              <a:rPr lang="en-US" u="sng" dirty="0" smtClean="0"/>
              <a:t>THESIS STATEMENT.</a:t>
            </a:r>
            <a:endParaRPr lang="en-US" u="sng" dirty="0"/>
          </a:p>
          <a:p>
            <a:pPr lvl="1"/>
            <a:r>
              <a:rPr lang="en-US" dirty="0" smtClean="0"/>
              <a:t>Example</a:t>
            </a:r>
            <a:r>
              <a:rPr lang="en-US" dirty="0"/>
              <a:t>: Evaluate the lasting impact of the destruction of the buffalo population on Native Americans.</a:t>
            </a:r>
          </a:p>
          <a:p>
            <a:pPr lvl="1"/>
            <a:r>
              <a:rPr lang="en-US" dirty="0"/>
              <a:t>Rewritten statement: The lasting impact of the destruction of the buffalo population on Native Americans was </a:t>
            </a:r>
            <a:r>
              <a:rPr lang="en-US" u="sng" dirty="0"/>
              <a:t>negative </a:t>
            </a:r>
            <a:r>
              <a:rPr lang="en-US" u="sng" dirty="0" smtClean="0"/>
              <a:t>because the Native Americans depended on the buffalo for their way of life</a:t>
            </a:r>
            <a:r>
              <a:rPr lang="en-US" u="sng" dirty="0"/>
              <a:t>.</a:t>
            </a:r>
          </a:p>
          <a:p>
            <a:pPr lvl="1"/>
            <a:endParaRPr lang="en-US" dirty="0"/>
          </a:p>
        </p:txBody>
      </p:sp>
    </p:spTree>
    <p:extLst>
      <p:ext uri="{BB962C8B-B14F-4D97-AF65-F5344CB8AC3E}">
        <p14:creationId xmlns:p14="http://schemas.microsoft.com/office/powerpoint/2010/main" val="2093178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Step Two:</a:t>
            </a:r>
            <a:r>
              <a:rPr lang="en-US" dirty="0" smtClean="0"/>
              <a:t/>
            </a:r>
            <a:br>
              <a:rPr lang="en-US" dirty="0" smtClean="0"/>
            </a:br>
            <a:r>
              <a:rPr lang="en-US" dirty="0" smtClean="0"/>
              <a:t>Cite your evidence</a:t>
            </a:r>
            <a:endParaRPr lang="en-US" dirty="0"/>
          </a:p>
        </p:txBody>
      </p:sp>
      <p:sp>
        <p:nvSpPr>
          <p:cNvPr id="21" name="Subtitle 20"/>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94806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 your Evidence</a:t>
            </a:r>
            <a:endParaRPr lang="en-US" dirty="0"/>
          </a:p>
        </p:txBody>
      </p:sp>
      <p:sp>
        <p:nvSpPr>
          <p:cNvPr id="3" name="Content Placeholder 2"/>
          <p:cNvSpPr>
            <a:spLocks noGrp="1"/>
          </p:cNvSpPr>
          <p:nvPr>
            <p:ph sz="quarter" idx="13"/>
          </p:nvPr>
        </p:nvSpPr>
        <p:spPr/>
        <p:txBody>
          <a:bodyPr>
            <a:normAutofit fontScale="62500" lnSpcReduction="20000"/>
          </a:bodyPr>
          <a:lstStyle/>
          <a:p>
            <a:r>
              <a:rPr lang="en-US" dirty="0" smtClean="0"/>
              <a:t>You should use </a:t>
            </a:r>
            <a:r>
              <a:rPr lang="en-US" u="sng" dirty="0" smtClean="0"/>
              <a:t>facts that you previously know, facts from the passage, or quotes from the passage to support your answer or thesis statement.</a:t>
            </a:r>
          </a:p>
          <a:p>
            <a:pPr lvl="1"/>
            <a:r>
              <a:rPr lang="en-US" dirty="0" smtClean="0"/>
              <a:t>For a constructed response you should use three pieces of evidence.</a:t>
            </a:r>
          </a:p>
          <a:p>
            <a:pPr lvl="1"/>
            <a:r>
              <a:rPr lang="en-US" dirty="0" smtClean="0"/>
              <a:t>For an essay you should use three pieces of evidence per paragraph</a:t>
            </a:r>
            <a:r>
              <a:rPr lang="en-US" dirty="0" smtClean="0"/>
              <a:t>.</a:t>
            </a:r>
          </a:p>
          <a:p>
            <a:r>
              <a:rPr lang="en-US" dirty="0" smtClean="0"/>
              <a:t>You should also provide </a:t>
            </a:r>
            <a:r>
              <a:rPr lang="en-US" u="sng" dirty="0" smtClean="0"/>
              <a:t>contextual evidence</a:t>
            </a:r>
            <a:r>
              <a:rPr lang="en-US" dirty="0" smtClean="0"/>
              <a:t> that explains the connections between the evidence and the context of the question.</a:t>
            </a:r>
          </a:p>
          <a:p>
            <a:pPr lvl="1"/>
            <a:r>
              <a:rPr lang="en-US" dirty="0" smtClean="0"/>
              <a:t>I.e. If the question asks about the age of enlightenment you may mention the age of exploration to provide connections between the evidence and other related events during the time period.</a:t>
            </a:r>
            <a:endParaRPr lang="en-US" dirty="0"/>
          </a:p>
        </p:txBody>
      </p:sp>
      <p:sp>
        <p:nvSpPr>
          <p:cNvPr id="4" name="Content Placeholder 3"/>
          <p:cNvSpPr>
            <a:spLocks noGrp="1"/>
          </p:cNvSpPr>
          <p:nvPr>
            <p:ph sz="quarter" idx="14"/>
          </p:nvPr>
        </p:nvSpPr>
        <p:spPr/>
        <p:txBody>
          <a:bodyPr>
            <a:normAutofit fontScale="85000" lnSpcReduction="20000"/>
          </a:bodyPr>
          <a:lstStyle/>
          <a:p>
            <a:pPr marL="463550" lvl="1" indent="-463550">
              <a:spcBef>
                <a:spcPts val="2000"/>
              </a:spcBef>
              <a:buBlip>
                <a:blip r:embed="rId2"/>
              </a:buBlip>
            </a:pPr>
            <a:r>
              <a:rPr lang="en-US" dirty="0" smtClean="0"/>
              <a:t>Example: The </a:t>
            </a:r>
            <a:r>
              <a:rPr lang="en-US" dirty="0"/>
              <a:t>lasting impact of the destruction of the buffalo population on Native Americans was negative because the Native Americans depended on the </a:t>
            </a:r>
            <a:r>
              <a:rPr lang="en-US" dirty="0" smtClean="0"/>
              <a:t>buffalo for </a:t>
            </a:r>
            <a:r>
              <a:rPr lang="en-US" dirty="0"/>
              <a:t>their way of life</a:t>
            </a:r>
            <a:r>
              <a:rPr lang="en-US" dirty="0" smtClean="0"/>
              <a:t>. </a:t>
            </a:r>
            <a:r>
              <a:rPr lang="en-US" u="sng" dirty="0" smtClean="0"/>
              <a:t>When the transcontinental railroad was built white settlers using the railroad would shoot the buffalo for fun. The Native Americans used the buffalo for food, clothing, and tools. Some Native American tribes were nomadic and followed the buffalo. </a:t>
            </a:r>
            <a:endParaRPr lang="en-US" u="sng" dirty="0"/>
          </a:p>
        </p:txBody>
      </p:sp>
    </p:spTree>
    <p:extLst>
      <p:ext uri="{BB962C8B-B14F-4D97-AF65-F5344CB8AC3E}">
        <p14:creationId xmlns:p14="http://schemas.microsoft.com/office/powerpoint/2010/main" val="842358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b="1" u="sng" dirty="0" smtClean="0"/>
              <a:t>Step Three:</a:t>
            </a:r>
            <a:r>
              <a:rPr lang="en-US" u="sng" dirty="0" smtClean="0"/>
              <a:t/>
            </a:r>
            <a:br>
              <a:rPr lang="en-US" u="sng" dirty="0" smtClean="0"/>
            </a:br>
            <a:r>
              <a:rPr lang="en-US" dirty="0" smtClean="0"/>
              <a:t>Explain the Answer/Evidence</a:t>
            </a:r>
            <a:endParaRPr lang="en-US" u="sng"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0674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Explain the Answer/Evidence</a:t>
            </a:r>
            <a:endParaRPr lang="en-US" dirty="0"/>
          </a:p>
        </p:txBody>
      </p:sp>
      <p:sp>
        <p:nvSpPr>
          <p:cNvPr id="6" name="Content Placeholder 5"/>
          <p:cNvSpPr>
            <a:spLocks noGrp="1"/>
          </p:cNvSpPr>
          <p:nvPr>
            <p:ph sz="quarter" idx="13"/>
          </p:nvPr>
        </p:nvSpPr>
        <p:spPr/>
        <p:txBody>
          <a:bodyPr>
            <a:normAutofit fontScale="85000" lnSpcReduction="10000"/>
          </a:bodyPr>
          <a:lstStyle/>
          <a:p>
            <a:r>
              <a:rPr lang="en-US" dirty="0" smtClean="0"/>
              <a:t>After you cite your evidence, </a:t>
            </a:r>
            <a:r>
              <a:rPr lang="en-US" u="sng" dirty="0" smtClean="0"/>
              <a:t>you should explain exactly what that evidence you used means for the reader. </a:t>
            </a:r>
          </a:p>
          <a:p>
            <a:pPr lvl="1"/>
            <a:r>
              <a:rPr lang="en-US" dirty="0" smtClean="0"/>
              <a:t>The explanation should offer an </a:t>
            </a:r>
            <a:r>
              <a:rPr lang="en-US" u="sng" dirty="0" smtClean="0"/>
              <a:t>evaluation of the evidence that considers objections, limitations, and implications of the evidence.</a:t>
            </a:r>
            <a:endParaRPr lang="en-US" dirty="0" smtClean="0"/>
          </a:p>
          <a:p>
            <a:pPr lvl="1"/>
            <a:r>
              <a:rPr lang="en-US" dirty="0" smtClean="0"/>
              <a:t>Example: </a:t>
            </a:r>
            <a:r>
              <a:rPr lang="en-US" dirty="0"/>
              <a:t>The lasting impact of the destruction of the buffalo population on Native Americans was negative because the Native Americans depended on the </a:t>
            </a:r>
            <a:r>
              <a:rPr lang="en-US" dirty="0" smtClean="0"/>
              <a:t>buffalo </a:t>
            </a:r>
            <a:r>
              <a:rPr lang="en-US" dirty="0"/>
              <a:t>for their way of life. When the transcontinental railroad was built white settlers using the railroad would shoot the buffalo for fun. The Native Americans used the buffalo for food, clothing, and tools. Some Native American tribes were nomadic and followed the buffalo. </a:t>
            </a:r>
            <a:r>
              <a:rPr lang="en-US" u="sng" dirty="0" smtClean="0"/>
              <a:t>When the buffalo were killed by the white settlers that decreased the number of buffalo available for the Native Americans to use in order to live.</a:t>
            </a:r>
            <a:endParaRPr lang="en-US" u="sng" dirty="0"/>
          </a:p>
          <a:p>
            <a:pPr lvl="1"/>
            <a:endParaRPr lang="en-US" dirty="0" smtClean="0"/>
          </a:p>
        </p:txBody>
      </p:sp>
    </p:spTree>
    <p:extLst>
      <p:ext uri="{BB962C8B-B14F-4D97-AF65-F5344CB8AC3E}">
        <p14:creationId xmlns:p14="http://schemas.microsoft.com/office/powerpoint/2010/main" val="1981958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Answer/Evidence</a:t>
            </a:r>
            <a:endParaRPr lang="en-US" dirty="0"/>
          </a:p>
        </p:txBody>
      </p:sp>
      <p:sp>
        <p:nvSpPr>
          <p:cNvPr id="3" name="Content Placeholder 2"/>
          <p:cNvSpPr>
            <a:spLocks noGrp="1"/>
          </p:cNvSpPr>
          <p:nvPr>
            <p:ph sz="quarter" idx="13"/>
          </p:nvPr>
        </p:nvSpPr>
        <p:spPr/>
        <p:txBody>
          <a:bodyPr/>
          <a:lstStyle/>
          <a:p>
            <a:r>
              <a:rPr lang="en-US" dirty="0" smtClean="0"/>
              <a:t>Below are some sentence stems you can use to explain your answer/evidence.</a:t>
            </a:r>
            <a:r>
              <a:rPr lang="en-US" dirty="0"/>
              <a:t/>
            </a:r>
            <a:br>
              <a:rPr lang="en-US" dirty="0"/>
            </a:br>
            <a:endParaRPr lang="en-US" sz="850" dirty="0"/>
          </a:p>
          <a:p>
            <a:pPr lvl="1"/>
            <a:r>
              <a:rPr lang="en-US" dirty="0"/>
              <a:t>The evidence explains that…</a:t>
            </a:r>
            <a:br>
              <a:rPr lang="en-US" dirty="0"/>
            </a:br>
            <a:endParaRPr lang="en-US" sz="850" dirty="0"/>
          </a:p>
          <a:p>
            <a:pPr lvl="1"/>
            <a:r>
              <a:rPr lang="en-US" dirty="0"/>
              <a:t>This evidence means…</a:t>
            </a:r>
            <a:br>
              <a:rPr lang="en-US" dirty="0"/>
            </a:br>
            <a:endParaRPr lang="en-US" sz="850" dirty="0"/>
          </a:p>
          <a:p>
            <a:pPr lvl="1"/>
            <a:r>
              <a:rPr lang="en-US" dirty="0"/>
              <a:t>From this evidence it can be concluded that…</a:t>
            </a:r>
            <a:endParaRPr lang="en-US" sz="850" dirty="0"/>
          </a:p>
          <a:p>
            <a:pPr lvl="1"/>
            <a:endParaRPr lang="en-US" dirty="0"/>
          </a:p>
        </p:txBody>
      </p:sp>
    </p:spTree>
    <p:extLst>
      <p:ext uri="{BB962C8B-B14F-4D97-AF65-F5344CB8AC3E}">
        <p14:creationId xmlns:p14="http://schemas.microsoft.com/office/powerpoint/2010/main" val="790043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b="1" u="sng" dirty="0" smtClean="0"/>
              <a:t>Step Four:</a:t>
            </a:r>
            <a:r>
              <a:rPr lang="en-US" dirty="0" smtClean="0"/>
              <a:t> </a:t>
            </a:r>
            <a:br>
              <a:rPr lang="en-US" dirty="0" smtClean="0"/>
            </a:br>
            <a:r>
              <a:rPr lang="en-US" dirty="0" smtClean="0"/>
              <a:t>Summarize your argument</a:t>
            </a:r>
            <a:endParaRPr lang="en-US" b="1" u="sng"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6731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Summarize your Argument</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smtClean="0"/>
              <a:t>Once you have finished writing you should </a:t>
            </a:r>
            <a:r>
              <a:rPr lang="en-US" u="sng" dirty="0" smtClean="0"/>
              <a:t>summarize your argument</a:t>
            </a:r>
            <a:r>
              <a:rPr lang="en-US" dirty="0" smtClean="0"/>
              <a:t> to close out your answer.</a:t>
            </a:r>
          </a:p>
          <a:p>
            <a:pPr lvl="1"/>
            <a:r>
              <a:rPr lang="en-US" dirty="0" smtClean="0"/>
              <a:t>Your summary should </a:t>
            </a:r>
            <a:r>
              <a:rPr lang="en-US" u="sng" dirty="0" smtClean="0"/>
              <a:t>restate your </a:t>
            </a:r>
            <a:r>
              <a:rPr lang="en-US" u="sng" dirty="0" smtClean="0"/>
              <a:t>argument and provide commentary that interprets evidence and connects to the argument.</a:t>
            </a:r>
            <a:endParaRPr lang="en-US" u="sng" dirty="0"/>
          </a:p>
          <a:p>
            <a:pPr lvl="1"/>
            <a:r>
              <a:rPr lang="en-US" dirty="0" smtClean="0"/>
              <a:t>Example</a:t>
            </a:r>
            <a:r>
              <a:rPr lang="en-US" dirty="0"/>
              <a:t>: The lasting impact of the destruction of the buffalo population on Native Americans was negative because the Native Americans depended on the buffalo for their way of life. When the transcontinental railroad was built white settlers using the railroad would shoot the buffalo for fun. The Native Americans used the buffalo for food, clothing, and tools. Some Native American tribes were nomadic and followed the buffalo. When the buffalo were killed by the white settlers that decreased the number of buffalo available for the Native Americans to use in order to live</a:t>
            </a:r>
            <a:r>
              <a:rPr lang="en-US" dirty="0" smtClean="0"/>
              <a:t>. </a:t>
            </a:r>
            <a:r>
              <a:rPr lang="en-US" u="sng" dirty="0" smtClean="0"/>
              <a:t>In conclusion, the lasting impact of the destruction of the buffalo population on Native Americans was negative because the Native Americans depended on them for their way of life.</a:t>
            </a:r>
            <a:endParaRPr lang="en-US" u="sng" dirty="0"/>
          </a:p>
        </p:txBody>
      </p:sp>
    </p:spTree>
    <p:extLst>
      <p:ext uri="{BB962C8B-B14F-4D97-AF65-F5344CB8AC3E}">
        <p14:creationId xmlns:p14="http://schemas.microsoft.com/office/powerpoint/2010/main" val="324021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b="1" u="sng" dirty="0" smtClean="0"/>
              <a:t>Before you write:</a:t>
            </a:r>
            <a:r>
              <a:rPr lang="en-US" dirty="0" smtClean="0"/>
              <a:t/>
            </a:r>
            <a:br>
              <a:rPr lang="en-US" dirty="0" smtClean="0"/>
            </a:br>
            <a:r>
              <a:rPr lang="en-US" b="0" dirty="0" smtClean="0"/>
              <a:t>Understand the Question</a:t>
            </a:r>
            <a:endParaRPr lang="en-US" b="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7677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Step Five:</a:t>
            </a:r>
            <a:r>
              <a:rPr lang="en-US" dirty="0" smtClean="0"/>
              <a:t/>
            </a:r>
            <a:br>
              <a:rPr lang="en-US" dirty="0" smtClean="0"/>
            </a:br>
            <a:r>
              <a:rPr lang="en-US" dirty="0" smtClean="0"/>
              <a:t>Conventions</a:t>
            </a:r>
            <a:endParaRPr lang="en-US" b="1" u="sng"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9483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a:t>
            </a:r>
            <a:endParaRPr lang="en-US" dirty="0"/>
          </a:p>
        </p:txBody>
      </p:sp>
      <p:sp>
        <p:nvSpPr>
          <p:cNvPr id="3" name="Content Placeholder 2"/>
          <p:cNvSpPr>
            <a:spLocks noGrp="1"/>
          </p:cNvSpPr>
          <p:nvPr>
            <p:ph sz="quarter" idx="13"/>
          </p:nvPr>
        </p:nvSpPr>
        <p:spPr/>
        <p:txBody>
          <a:bodyPr/>
          <a:lstStyle/>
          <a:p>
            <a:r>
              <a:rPr lang="en-US" dirty="0"/>
              <a:t>Writing </a:t>
            </a:r>
            <a:r>
              <a:rPr lang="en-US" dirty="0" smtClean="0"/>
              <a:t>conventions are things</a:t>
            </a:r>
            <a:r>
              <a:rPr lang="en-US" dirty="0"/>
              <a:t> such as </a:t>
            </a:r>
            <a:r>
              <a:rPr lang="en-US" u="sng" dirty="0"/>
              <a:t>spelling, punctuation, capitalization, and grammar </a:t>
            </a:r>
            <a:r>
              <a:rPr lang="en-US" dirty="0" smtClean="0"/>
              <a:t>that help </a:t>
            </a:r>
            <a:r>
              <a:rPr lang="en-US" dirty="0"/>
              <a:t>make a student's essay clear and understandable</a:t>
            </a:r>
            <a:r>
              <a:rPr lang="en-US" dirty="0" smtClean="0"/>
              <a:t>.</a:t>
            </a:r>
          </a:p>
          <a:p>
            <a:r>
              <a:rPr lang="en-US" dirty="0" smtClean="0"/>
              <a:t>Conventions also include </a:t>
            </a:r>
            <a:r>
              <a:rPr lang="en-US" u="sng" dirty="0" smtClean="0"/>
              <a:t>citations.</a:t>
            </a:r>
            <a:endParaRPr lang="en-US" dirty="0" smtClean="0"/>
          </a:p>
          <a:p>
            <a:r>
              <a:rPr lang="en-US" dirty="0" smtClean="0"/>
              <a:t>When you finish writing you should always check your writing for proper conventions (spelling, punctuation, capitalization, and grammar) to be sure that it is easy to read and clear.</a:t>
            </a:r>
          </a:p>
        </p:txBody>
      </p:sp>
    </p:spTree>
    <p:extLst>
      <p:ext uri="{BB962C8B-B14F-4D97-AF65-F5344CB8AC3E}">
        <p14:creationId xmlns:p14="http://schemas.microsoft.com/office/powerpoint/2010/main" val="1267847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428930361"/>
              </p:ext>
            </p:extLst>
          </p:nvPr>
        </p:nvGraphicFramePr>
        <p:xfrm>
          <a:off x="1" y="14991"/>
          <a:ext cx="9144000" cy="6886802"/>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208449">
                <a:tc>
                  <a:txBody>
                    <a:bodyPr/>
                    <a:lstStyle/>
                    <a:p>
                      <a:pPr marL="0" marR="0" algn="ctr">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Criteria</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1</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2</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3</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4</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tc>
              </a:tr>
              <a:tr h="1944470">
                <a:tc>
                  <a:txBody>
                    <a:bodyPr/>
                    <a:lstStyle/>
                    <a:p>
                      <a:pPr marL="0" marR="0">
                        <a:lnSpc>
                          <a:spcPct val="115000"/>
                        </a:lnSpc>
                        <a:spcBef>
                          <a:spcPts val="0"/>
                        </a:spcBef>
                        <a:spcAft>
                          <a:spcPts val="0"/>
                        </a:spcAft>
                      </a:pPr>
                      <a:r>
                        <a:rPr lang="en-US" sz="1200" b="0" u="none" dirty="0">
                          <a:solidFill>
                            <a:srgbClr val="000000"/>
                          </a:solidFill>
                          <a:effectLst/>
                          <a:latin typeface="+mn-lt"/>
                          <a:ea typeface="Calibri" panose="020F0502020204030204" pitchFamily="34" charset="0"/>
                          <a:cs typeface="Times New Roman" panose="02020603050405020304" pitchFamily="18" charset="0"/>
                        </a:rPr>
                        <a:t>Answer the Question</a:t>
                      </a:r>
                      <a:endParaRPr lang="en-US" sz="1200" b="0" u="non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question is not restated.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no answer or the answer has nothing to do with the 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an attempt to restate or the question is restated partially, but it’s not clear.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answer is partially correct, incomplete, or student does not formulate a clear argument.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question is clearly restated.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question is answered fully and correctly, showing that the writer has attempted to formulate a clear argument.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question is clearly restated.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question is answered correctly and with sophistication and deep understanding. Argument is clear and convincing.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563364">
                <a:tc>
                  <a:txBody>
                    <a:bodyPr/>
                    <a:lstStyle/>
                    <a:p>
                      <a:pPr marL="0" marR="0">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Cite Evidence</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no context to support a deeper historical understanding of the topic.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no evidence to support the answer.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limited contextual information that does little to make connections between the argument and the context.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Only piece of good evidence is provided or multiple pieces of evidence are provided but to not support the answer in each paragraph.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 or more pieces of evidence are provided, are relevant to the question and support the answer in each paragraph.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simplistic or generalized statements about the context of the research question and few connections between the argument and the context.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 or more pieces of insightful evidence are provided and exceed a basic level of support in each paragraph.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significant contextual information that explains the connections between the research question and the larger context.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94355">
                <a:tc>
                  <a:txBody>
                    <a:bodyPr/>
                    <a:lstStyle/>
                    <a:p>
                      <a:pPr marL="0" marR="0">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Explain</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attempts to explain how the evidence answers the question have been made.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attempts to explain how the evidence answers the question are unclear or insufficient.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explanation offers a simplistic evaluation of the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explanation of the evidence is clear and sufficient.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explanation offers an evaluation of the evidence that is partially supported by the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explanation of the evidence is insightful and sophisticated.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explanation offers an evaluation of the evidence that considers objections, limitations, and implications.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94355">
                <a:tc>
                  <a:txBody>
                    <a:bodyPr/>
                    <a:lstStyle/>
                    <a:p>
                      <a:pPr marL="0" marR="0">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Summarize</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attempts to summarize the information have been made.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summary is unclear or insufficient.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summary does not provide commentary about connections between evidence or offers general commentary.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summary is clear and sufficient.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summary provides limited commentary about connections between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summary is clear and insightful.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summary provides commentary that interprets evidence and connects it to the argument.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38018">
                <a:tc>
                  <a:txBody>
                    <a:bodyPr/>
                    <a:lstStyle/>
                    <a:p>
                      <a:pPr marL="0" marR="0">
                        <a:lnSpc>
                          <a:spcPct val="115000"/>
                        </a:lnSpc>
                        <a:spcBef>
                          <a:spcPts val="0"/>
                        </a:spcBef>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Conventions </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Many grammatical errors exist.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Citations are missing for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more than 5 errors exist in grammar, syntax or punctuation.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are no more than two citations missing.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are no more than 2 errors in spelling, grammar, punctuation and capitalization.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no more than one citation missing.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grammatical errors exist.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citations are missing.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741220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u="sng" dirty="0" smtClean="0"/>
              <a:t>Historical Writers…</a:t>
            </a:r>
            <a:endParaRPr lang="en-US" b="1" u="sng"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9971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writers…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Historical writers… </a:t>
            </a:r>
            <a:r>
              <a:rPr lang="en-US" u="sng" dirty="0" smtClean="0"/>
              <a:t>do not use contractions.</a:t>
            </a:r>
          </a:p>
          <a:p>
            <a:pPr lvl="1"/>
            <a:r>
              <a:rPr lang="en-US" dirty="0" smtClean="0"/>
              <a:t>Do NOT: Can’t, Won’t, Don’t, They’re, You’re, We’re…</a:t>
            </a:r>
          </a:p>
          <a:p>
            <a:pPr lvl="1"/>
            <a:r>
              <a:rPr lang="en-US" dirty="0" smtClean="0"/>
              <a:t>Do: Can not, Will not, Do not.</a:t>
            </a:r>
          </a:p>
          <a:p>
            <a:r>
              <a:rPr lang="en-US" dirty="0" smtClean="0"/>
              <a:t>Historical writers… </a:t>
            </a:r>
            <a:r>
              <a:rPr lang="en-US" u="sng" dirty="0" smtClean="0"/>
              <a:t>are specific.</a:t>
            </a:r>
          </a:p>
          <a:p>
            <a:pPr lvl="1"/>
            <a:r>
              <a:rPr lang="en-US" dirty="0" smtClean="0"/>
              <a:t>Do NOT: Thing, That, Very, Really…</a:t>
            </a:r>
          </a:p>
          <a:p>
            <a:pPr lvl="1"/>
            <a:r>
              <a:rPr lang="en-US" dirty="0" smtClean="0"/>
              <a:t>DO: Extremely, event, idea, repeatedly.</a:t>
            </a:r>
          </a:p>
          <a:p>
            <a:r>
              <a:rPr lang="en-US" dirty="0" smtClean="0"/>
              <a:t>Historical writers… </a:t>
            </a:r>
            <a:r>
              <a:rPr lang="en-US" u="sng" dirty="0" smtClean="0"/>
              <a:t>don’t use passive voice.</a:t>
            </a:r>
          </a:p>
          <a:p>
            <a:pPr lvl="1"/>
            <a:r>
              <a:rPr lang="en-US" dirty="0" smtClean="0"/>
              <a:t>Do NOT: “President Roosevelt was approved to get out of his wheel chair.”</a:t>
            </a:r>
          </a:p>
          <a:p>
            <a:pPr lvl="1"/>
            <a:r>
              <a:rPr lang="en-US" dirty="0" smtClean="0"/>
              <a:t>Do: “Doctor’s approved President Roosevelt to get out of his wheel chair.” </a:t>
            </a:r>
          </a:p>
          <a:p>
            <a:pPr lvl="1"/>
            <a:endParaRPr lang="en-US" dirty="0" smtClean="0"/>
          </a:p>
          <a:p>
            <a:endParaRPr lang="en-US" dirty="0"/>
          </a:p>
        </p:txBody>
      </p:sp>
    </p:spTree>
    <p:extLst>
      <p:ext uri="{BB962C8B-B14F-4D97-AF65-F5344CB8AC3E}">
        <p14:creationId xmlns:p14="http://schemas.microsoft.com/office/powerpoint/2010/main" val="18414597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writers…</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a:t>Historical writers… </a:t>
            </a:r>
            <a:r>
              <a:rPr lang="en-US" u="sng" dirty="0"/>
              <a:t>write about history in the past tense.</a:t>
            </a:r>
          </a:p>
          <a:p>
            <a:pPr lvl="1"/>
            <a:r>
              <a:rPr lang="en-US" dirty="0"/>
              <a:t>Do NOT: “George Washington will cross the Delaware River.”</a:t>
            </a:r>
          </a:p>
          <a:p>
            <a:pPr lvl="1"/>
            <a:r>
              <a:rPr lang="en-US" dirty="0"/>
              <a:t>Do: “George Washington crossed the Delaware river.”</a:t>
            </a:r>
          </a:p>
          <a:p>
            <a:r>
              <a:rPr lang="en-US" dirty="0"/>
              <a:t>Historical writers… </a:t>
            </a:r>
            <a:r>
              <a:rPr lang="en-US" u="sng" dirty="0"/>
              <a:t>do not use personal pronouns.</a:t>
            </a:r>
          </a:p>
          <a:p>
            <a:pPr lvl="1"/>
            <a:r>
              <a:rPr lang="en-US" dirty="0"/>
              <a:t>Do NOT: “I am going to tell you what this paper is about…”</a:t>
            </a:r>
          </a:p>
          <a:p>
            <a:pPr lvl="1"/>
            <a:r>
              <a:rPr lang="en-US" dirty="0"/>
              <a:t>Do: “The Federalists and the Anti-Federalists…”</a:t>
            </a:r>
          </a:p>
          <a:p>
            <a:r>
              <a:rPr lang="en-US" dirty="0"/>
              <a:t>Historical writers… </a:t>
            </a:r>
            <a:r>
              <a:rPr lang="en-US" u="sng" dirty="0"/>
              <a:t>do not start sentences with “and”, “but”, “so”, or “because.”</a:t>
            </a:r>
          </a:p>
          <a:p>
            <a:pPr lvl="1"/>
            <a:r>
              <a:rPr lang="en-US" dirty="0"/>
              <a:t>Do NOT: “But the Egyptians…”</a:t>
            </a:r>
          </a:p>
          <a:p>
            <a:pPr lvl="1"/>
            <a:r>
              <a:rPr lang="en-US" dirty="0"/>
              <a:t>Do “In addition, the Egyptians…” </a:t>
            </a:r>
          </a:p>
        </p:txBody>
      </p:sp>
    </p:spTree>
    <p:extLst>
      <p:ext uri="{BB962C8B-B14F-4D97-AF65-F5344CB8AC3E}">
        <p14:creationId xmlns:p14="http://schemas.microsoft.com/office/powerpoint/2010/main" val="2565177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the Question</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Before you can write anything, you must be </a:t>
            </a:r>
            <a:r>
              <a:rPr lang="en-US" u="sng" dirty="0" smtClean="0"/>
              <a:t>clear on what the prompt or question is asking you to do</a:t>
            </a:r>
            <a:r>
              <a:rPr lang="en-US" dirty="0" smtClean="0"/>
              <a:t>.</a:t>
            </a:r>
          </a:p>
          <a:p>
            <a:r>
              <a:rPr lang="en-US" u="sng" dirty="0" smtClean="0"/>
              <a:t>There are many types of questions:</a:t>
            </a:r>
          </a:p>
          <a:p>
            <a:pPr lvl="1"/>
            <a:r>
              <a:rPr lang="en-US" u="sng" dirty="0" smtClean="0"/>
              <a:t>To what extent… </a:t>
            </a:r>
            <a:r>
              <a:rPr lang="en-US" dirty="0" smtClean="0"/>
              <a:t>(What do you know about the topic? How much… is it similar to the before? … is it different from before?)</a:t>
            </a:r>
          </a:p>
          <a:p>
            <a:pPr lvl="2"/>
            <a:r>
              <a:rPr lang="en-US" dirty="0" smtClean="0"/>
              <a:t>To what extent did the French Revolution change the make up of French society?</a:t>
            </a:r>
          </a:p>
          <a:p>
            <a:pPr lvl="1"/>
            <a:r>
              <a:rPr lang="en-US" u="sng" dirty="0" smtClean="0"/>
              <a:t>Compare and contrast….</a:t>
            </a:r>
            <a:r>
              <a:rPr lang="en-US" dirty="0" smtClean="0"/>
              <a:t> (What do you know about the topic? How are the topics similar? How are they different?)</a:t>
            </a:r>
          </a:p>
          <a:p>
            <a:pPr lvl="2"/>
            <a:r>
              <a:rPr lang="en-US" dirty="0" smtClean="0"/>
              <a:t>Compare and contrast the use of religion as a motivation for violence during the Crusades and modern day terrorism.</a:t>
            </a:r>
          </a:p>
        </p:txBody>
      </p:sp>
    </p:spTree>
    <p:extLst>
      <p:ext uri="{BB962C8B-B14F-4D97-AF65-F5344CB8AC3E}">
        <p14:creationId xmlns:p14="http://schemas.microsoft.com/office/powerpoint/2010/main" val="4249694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the Question</a:t>
            </a:r>
            <a:endParaRPr lang="en-US" dirty="0"/>
          </a:p>
        </p:txBody>
      </p:sp>
      <p:sp>
        <p:nvSpPr>
          <p:cNvPr id="3" name="Content Placeholder 2"/>
          <p:cNvSpPr>
            <a:spLocks noGrp="1"/>
          </p:cNvSpPr>
          <p:nvPr>
            <p:ph sz="quarter" idx="13"/>
          </p:nvPr>
        </p:nvSpPr>
        <p:spPr/>
        <p:txBody>
          <a:bodyPr>
            <a:normAutofit/>
          </a:bodyPr>
          <a:lstStyle/>
          <a:p>
            <a:pPr lvl="1"/>
            <a:r>
              <a:rPr lang="en-US" u="sng" dirty="0"/>
              <a:t>Explain and analyze</a:t>
            </a:r>
            <a:r>
              <a:rPr lang="en-US" u="sng" dirty="0" smtClean="0"/>
              <a:t>… </a:t>
            </a:r>
            <a:r>
              <a:rPr lang="en-US" dirty="0" smtClean="0"/>
              <a:t>(What do you know about this topic? What was the most important part?)</a:t>
            </a:r>
            <a:endParaRPr lang="en-US" dirty="0"/>
          </a:p>
          <a:p>
            <a:pPr lvl="2"/>
            <a:r>
              <a:rPr lang="en-US" dirty="0"/>
              <a:t>Explain and analyze the cause of American entry into WWII.</a:t>
            </a:r>
          </a:p>
          <a:p>
            <a:pPr lvl="1"/>
            <a:r>
              <a:rPr lang="en-US" u="sng" dirty="0" smtClean="0"/>
              <a:t>Evaluate the lasting impact… </a:t>
            </a:r>
            <a:r>
              <a:rPr lang="en-US" i="1" dirty="0" smtClean="0"/>
              <a:t>(</a:t>
            </a:r>
            <a:r>
              <a:rPr lang="en-US" dirty="0" smtClean="0"/>
              <a:t>What do you know about this topic? What effect did this topic have? How did this topic change over time?)</a:t>
            </a:r>
            <a:endParaRPr lang="en-US" dirty="0"/>
          </a:p>
          <a:p>
            <a:pPr lvl="2"/>
            <a:r>
              <a:rPr lang="en-US" dirty="0"/>
              <a:t>Evaluate the lasting impact of the American West on the “American Dream.”</a:t>
            </a:r>
          </a:p>
          <a:p>
            <a:endParaRPr lang="en-US" dirty="0"/>
          </a:p>
        </p:txBody>
      </p:sp>
    </p:spTree>
    <p:extLst>
      <p:ext uri="{BB962C8B-B14F-4D97-AF65-F5344CB8AC3E}">
        <p14:creationId xmlns:p14="http://schemas.microsoft.com/office/powerpoint/2010/main" val="3830172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normAutofit fontScale="90000"/>
          </a:bodyPr>
          <a:lstStyle/>
          <a:p>
            <a:r>
              <a:rPr lang="en-US" b="1" u="sng" dirty="0" smtClean="0"/>
              <a:t>Before you write:</a:t>
            </a:r>
            <a:r>
              <a:rPr lang="en-US" dirty="0" smtClean="0"/>
              <a:t/>
            </a:r>
            <a:br>
              <a:rPr lang="en-US" dirty="0" smtClean="0"/>
            </a:br>
            <a:r>
              <a:rPr lang="en-US" dirty="0" smtClean="0"/>
              <a:t>Plan your response</a:t>
            </a:r>
            <a:endParaRPr lang="en-US" b="1" u="sng" dirty="0"/>
          </a:p>
        </p:txBody>
      </p:sp>
      <p:sp>
        <p:nvSpPr>
          <p:cNvPr id="12" name="Subtitle 1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3963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t>
            </a:r>
            <a:r>
              <a:rPr lang="en-US" dirty="0"/>
              <a:t>Y</a:t>
            </a:r>
            <a:r>
              <a:rPr lang="en-US" dirty="0" smtClean="0"/>
              <a:t>our Response</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Before writing you should make sure that you understand what the question is asking you to do and plan how you are going to respond.</a:t>
            </a:r>
          </a:p>
          <a:p>
            <a:r>
              <a:rPr lang="en-US" u="sng" dirty="0" smtClean="0"/>
              <a:t>Planning includes three parts:</a:t>
            </a:r>
          </a:p>
          <a:p>
            <a:pPr lvl="1">
              <a:buFont typeface="+mj-lt"/>
              <a:buAutoNum type="arabicPeriod"/>
            </a:pPr>
            <a:r>
              <a:rPr lang="en-US" u="sng" dirty="0" smtClean="0"/>
              <a:t>List items you should identify in your answer.</a:t>
            </a:r>
          </a:p>
          <a:p>
            <a:pPr marL="1371600" lvl="2" indent="-457200">
              <a:buFont typeface="+mj-lt"/>
              <a:buAutoNum type="alphaLcPeriod"/>
            </a:pPr>
            <a:r>
              <a:rPr lang="en-US" dirty="0" smtClean="0"/>
              <a:t>What did the question ask you to do?</a:t>
            </a:r>
          </a:p>
          <a:p>
            <a:pPr marL="1371600" lvl="2" indent="-457200">
              <a:buFont typeface="+mj-lt"/>
              <a:buAutoNum type="alphaLcPeriod"/>
            </a:pPr>
            <a:r>
              <a:rPr lang="en-US" dirty="0" smtClean="0"/>
              <a:t>How many paragraphs will be needed to answer this question?</a:t>
            </a:r>
            <a:endParaRPr lang="en-US" u="sng" dirty="0" smtClean="0"/>
          </a:p>
          <a:p>
            <a:pPr lvl="1">
              <a:buFont typeface="+mj-lt"/>
              <a:buAutoNum type="arabicPeriod"/>
            </a:pPr>
            <a:r>
              <a:rPr lang="en-US" u="sng" dirty="0" smtClean="0"/>
              <a:t>List facts and examples to support your answer.</a:t>
            </a:r>
          </a:p>
          <a:p>
            <a:pPr marL="1371600" lvl="2" indent="-457200">
              <a:buFont typeface="+mj-lt"/>
              <a:buAutoNum type="alphaLcPeriod"/>
            </a:pPr>
            <a:r>
              <a:rPr lang="en-US" dirty="0" smtClean="0"/>
              <a:t>This list should include factual evidence as well as quotes from the passages if passages or documents were provided.</a:t>
            </a:r>
            <a:endParaRPr lang="en-US" dirty="0"/>
          </a:p>
          <a:p>
            <a:pPr marL="917575" lvl="1" indent="-452438">
              <a:buFont typeface="+mj-lt"/>
              <a:buAutoNum type="arabicPeriod"/>
            </a:pPr>
            <a:r>
              <a:rPr lang="en-US" dirty="0"/>
              <a:t>Plan your response in </a:t>
            </a:r>
            <a:r>
              <a:rPr lang="en-US" u="sng" dirty="0"/>
              <a:t>outline </a:t>
            </a:r>
            <a:r>
              <a:rPr lang="en-US" u="sng" dirty="0" smtClean="0"/>
              <a:t>format </a:t>
            </a:r>
            <a:r>
              <a:rPr lang="en-US" dirty="0" smtClean="0"/>
              <a:t>to help you organize your thoughts and make sure you don’t leave out any information.</a:t>
            </a:r>
          </a:p>
          <a:p>
            <a:pPr marL="1263650" lvl="2" indent="-457200">
              <a:buFont typeface="+mj-lt"/>
              <a:buAutoNum type="alphaLcPeriod"/>
            </a:pPr>
            <a:endParaRPr lang="en-US" dirty="0"/>
          </a:p>
          <a:p>
            <a:pPr marL="566737" lvl="1" indent="0">
              <a:buNone/>
            </a:pPr>
            <a:endParaRPr lang="en-US" dirty="0" smtClean="0"/>
          </a:p>
        </p:txBody>
      </p:sp>
    </p:spTree>
    <p:extLst>
      <p:ext uri="{BB962C8B-B14F-4D97-AF65-F5344CB8AC3E}">
        <p14:creationId xmlns:p14="http://schemas.microsoft.com/office/powerpoint/2010/main" val="1372984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Response</a:t>
            </a:r>
            <a:endParaRPr lang="en-US" dirty="0"/>
          </a:p>
        </p:txBody>
      </p:sp>
      <p:sp>
        <p:nvSpPr>
          <p:cNvPr id="4" name="Text Placeholder 3"/>
          <p:cNvSpPr>
            <a:spLocks noGrp="1"/>
          </p:cNvSpPr>
          <p:nvPr>
            <p:ph type="body" idx="1"/>
          </p:nvPr>
        </p:nvSpPr>
        <p:spPr>
          <a:xfrm>
            <a:off x="626960" y="1608424"/>
            <a:ext cx="3591317" cy="679994"/>
          </a:xfrm>
        </p:spPr>
        <p:txBody>
          <a:bodyPr/>
          <a:lstStyle/>
          <a:p>
            <a:r>
              <a:rPr lang="en-US" dirty="0" smtClean="0"/>
              <a:t>Constructed Response</a:t>
            </a:r>
            <a:endParaRPr lang="en-US" dirty="0"/>
          </a:p>
        </p:txBody>
      </p:sp>
      <p:sp>
        <p:nvSpPr>
          <p:cNvPr id="5" name="Content Placeholder 4"/>
          <p:cNvSpPr>
            <a:spLocks noGrp="1"/>
          </p:cNvSpPr>
          <p:nvPr>
            <p:ph sz="quarter" idx="13"/>
          </p:nvPr>
        </p:nvSpPr>
        <p:spPr>
          <a:xfrm>
            <a:off x="626960" y="2288418"/>
            <a:ext cx="3816534" cy="2512852"/>
          </a:xfrm>
        </p:spPr>
        <p:txBody>
          <a:bodyPr>
            <a:normAutofit lnSpcReduction="10000"/>
          </a:bodyPr>
          <a:lstStyle/>
          <a:p>
            <a:r>
              <a:rPr lang="en-US" dirty="0" smtClean="0"/>
              <a:t>Constructed response questions are </a:t>
            </a:r>
            <a:r>
              <a:rPr lang="en-US" u="sng" dirty="0" smtClean="0"/>
              <a:t>shorter</a:t>
            </a:r>
            <a:r>
              <a:rPr lang="en-US" dirty="0" smtClean="0"/>
              <a:t> and may only have </a:t>
            </a:r>
            <a:r>
              <a:rPr lang="en-US" u="sng" dirty="0" smtClean="0"/>
              <a:t>one or two documents.</a:t>
            </a:r>
          </a:p>
          <a:p>
            <a:pPr lvl="1"/>
            <a:r>
              <a:rPr lang="en-US" dirty="0" smtClean="0"/>
              <a:t>This response is usually limited to one to two paragraphs.</a:t>
            </a:r>
            <a:endParaRPr lang="en-US" dirty="0"/>
          </a:p>
        </p:txBody>
      </p:sp>
      <p:sp>
        <p:nvSpPr>
          <p:cNvPr id="6" name="Text Placeholder 5"/>
          <p:cNvSpPr>
            <a:spLocks noGrp="1"/>
          </p:cNvSpPr>
          <p:nvPr>
            <p:ph type="body" sz="quarter" idx="3"/>
          </p:nvPr>
        </p:nvSpPr>
        <p:spPr>
          <a:xfrm>
            <a:off x="4715340" y="1608424"/>
            <a:ext cx="3596671" cy="679994"/>
          </a:xfrm>
        </p:spPr>
        <p:txBody>
          <a:bodyPr/>
          <a:lstStyle/>
          <a:p>
            <a:r>
              <a:rPr lang="en-US" dirty="0" smtClean="0"/>
              <a:t>Essay</a:t>
            </a:r>
            <a:endParaRPr lang="en-US" dirty="0"/>
          </a:p>
        </p:txBody>
      </p:sp>
      <p:sp>
        <p:nvSpPr>
          <p:cNvPr id="7" name="Content Placeholder 6"/>
          <p:cNvSpPr>
            <a:spLocks noGrp="1"/>
          </p:cNvSpPr>
          <p:nvPr>
            <p:ph sz="quarter" idx="14"/>
          </p:nvPr>
        </p:nvSpPr>
        <p:spPr>
          <a:xfrm>
            <a:off x="4443494" y="2288418"/>
            <a:ext cx="3816535" cy="2512852"/>
          </a:xfrm>
        </p:spPr>
        <p:txBody>
          <a:bodyPr/>
          <a:lstStyle/>
          <a:p>
            <a:r>
              <a:rPr lang="en-US" u="sng" dirty="0" smtClean="0"/>
              <a:t>Essay questions are longer </a:t>
            </a:r>
            <a:r>
              <a:rPr lang="en-US" dirty="0" smtClean="0"/>
              <a:t>and involve </a:t>
            </a:r>
            <a:r>
              <a:rPr lang="en-US" u="sng" dirty="0" smtClean="0"/>
              <a:t>three or more documents.</a:t>
            </a:r>
          </a:p>
          <a:p>
            <a:pPr lvl="1"/>
            <a:r>
              <a:rPr lang="en-US" dirty="0" smtClean="0"/>
              <a:t>This response is always three or more paragraphs.</a:t>
            </a:r>
            <a:endParaRPr lang="en-US" dirty="0"/>
          </a:p>
        </p:txBody>
      </p:sp>
    </p:spTree>
    <p:extLst>
      <p:ext uri="{BB962C8B-B14F-4D97-AF65-F5344CB8AC3E}">
        <p14:creationId xmlns:p14="http://schemas.microsoft.com/office/powerpoint/2010/main" val="1121656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Format</a:t>
            </a:r>
            <a:endParaRPr lang="en-US" dirty="0"/>
          </a:p>
        </p:txBody>
      </p:sp>
      <p:sp>
        <p:nvSpPr>
          <p:cNvPr id="3" name="Content Placeholder 2"/>
          <p:cNvSpPr>
            <a:spLocks noGrp="1"/>
          </p:cNvSpPr>
          <p:nvPr>
            <p:ph sz="quarter" idx="13"/>
          </p:nvPr>
        </p:nvSpPr>
        <p:spPr/>
        <p:txBody>
          <a:bodyPr>
            <a:noAutofit/>
          </a:bodyPr>
          <a:lstStyle/>
          <a:p>
            <a:pPr marL="514350" indent="-514350">
              <a:buFont typeface="+mj-lt"/>
              <a:buAutoNum type="romanUcPeriod"/>
            </a:pPr>
            <a:r>
              <a:rPr lang="en-US" sz="1800" dirty="0" smtClean="0"/>
              <a:t>Introduction</a:t>
            </a:r>
          </a:p>
          <a:p>
            <a:pPr marL="965200" lvl="1" indent="-514350">
              <a:buFont typeface="+mj-lt"/>
              <a:buAutoNum type="alphaLcPeriod"/>
            </a:pPr>
            <a:r>
              <a:rPr lang="en-US" sz="1800" dirty="0" smtClean="0"/>
              <a:t>Thesis: ___________________________</a:t>
            </a:r>
          </a:p>
          <a:p>
            <a:pPr marL="514350" indent="-514350">
              <a:buFont typeface="+mj-lt"/>
              <a:buAutoNum type="romanUcPeriod"/>
            </a:pPr>
            <a:r>
              <a:rPr lang="en-US" sz="1800" dirty="0" smtClean="0"/>
              <a:t>Body Paragraph </a:t>
            </a:r>
            <a:r>
              <a:rPr lang="en-US" sz="1800" dirty="0" smtClean="0"/>
              <a:t>– </a:t>
            </a:r>
            <a:r>
              <a:rPr lang="en-US" sz="1800" u="sng" dirty="0" smtClean="0"/>
              <a:t>(Insert Topic One Here)</a:t>
            </a:r>
          </a:p>
          <a:p>
            <a:pPr marL="965200" lvl="1" indent="-514350">
              <a:buFont typeface="+mj-lt"/>
              <a:buAutoNum type="alphaLcPeriod"/>
            </a:pPr>
            <a:r>
              <a:rPr lang="en-US" sz="1800" dirty="0" smtClean="0"/>
              <a:t>Hook sentence</a:t>
            </a:r>
          </a:p>
          <a:p>
            <a:pPr marL="965200" lvl="1" indent="-514350">
              <a:buFont typeface="+mj-lt"/>
              <a:buAutoNum type="alphaLcPeriod"/>
            </a:pPr>
            <a:r>
              <a:rPr lang="en-US" sz="1800" dirty="0" smtClean="0"/>
              <a:t>Evidence One – __________________________</a:t>
            </a:r>
          </a:p>
          <a:p>
            <a:pPr marL="965200" lvl="1" indent="-514350">
              <a:buFont typeface="+mj-lt"/>
              <a:buAutoNum type="alphaLcPeriod"/>
            </a:pPr>
            <a:r>
              <a:rPr lang="en-US" sz="1800" dirty="0" smtClean="0"/>
              <a:t>Evidence Two – __________________________</a:t>
            </a:r>
          </a:p>
          <a:p>
            <a:pPr marL="965200" lvl="1" indent="-514350">
              <a:buFont typeface="+mj-lt"/>
              <a:buAutoNum type="alphaLcPeriod"/>
            </a:pPr>
            <a:r>
              <a:rPr lang="en-US" sz="1800" dirty="0" smtClean="0"/>
              <a:t>Evidence Three – __________________________</a:t>
            </a:r>
          </a:p>
          <a:p>
            <a:pPr marL="514350" indent="-514350">
              <a:buFont typeface="+mj-lt"/>
              <a:buAutoNum type="romanUcPeriod"/>
            </a:pPr>
            <a:r>
              <a:rPr lang="en-US" sz="1800" dirty="0" smtClean="0"/>
              <a:t>Conclusion</a:t>
            </a:r>
          </a:p>
          <a:p>
            <a:pPr marL="965200" lvl="1" indent="-514350">
              <a:buFont typeface="+mj-lt"/>
              <a:buAutoNum type="alphaLcPeriod"/>
            </a:pPr>
            <a:r>
              <a:rPr lang="en-US" sz="1800" dirty="0" smtClean="0"/>
              <a:t>Restate Thesis: __________________________</a:t>
            </a:r>
          </a:p>
        </p:txBody>
      </p:sp>
      <p:sp>
        <p:nvSpPr>
          <p:cNvPr id="6" name="Content Placeholder 5"/>
          <p:cNvSpPr>
            <a:spLocks noGrp="1"/>
          </p:cNvSpPr>
          <p:nvPr>
            <p:ph sz="quarter" idx="4294967295"/>
          </p:nvPr>
        </p:nvSpPr>
        <p:spPr>
          <a:xfrm>
            <a:off x="6515100" y="1735138"/>
            <a:ext cx="1984323" cy="4056062"/>
          </a:xfrm>
        </p:spPr>
        <p:txBody>
          <a:bodyPr/>
          <a:lstStyle/>
          <a:p>
            <a:pPr marL="0" indent="0">
              <a:buNone/>
            </a:pPr>
            <a:r>
              <a:rPr lang="en-US" u="sng" dirty="0" smtClean="0"/>
              <a:t>You may have more than one body paragraph depending on what the question is asking you to do.</a:t>
            </a:r>
          </a:p>
        </p:txBody>
      </p:sp>
    </p:spTree>
    <p:extLst>
      <p:ext uri="{BB962C8B-B14F-4D97-AF65-F5344CB8AC3E}">
        <p14:creationId xmlns:p14="http://schemas.microsoft.com/office/powerpoint/2010/main" val="3915541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Writing using A.C.E.S. + C</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568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docProps/app.xml><?xml version="1.0" encoding="utf-8"?>
<Properties xmlns="http://schemas.openxmlformats.org/officeDocument/2006/extended-properties" xmlns:vt="http://schemas.openxmlformats.org/officeDocument/2006/docPropsVTypes">
  <Template>TM04033927[[fn=Main Event]]</Template>
  <TotalTime>54176</TotalTime>
  <Words>1565</Words>
  <Application>Microsoft Office PowerPoint</Application>
  <PresentationFormat>On-screen Show (4:3)</PresentationFormat>
  <Paragraphs>171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Impact</vt:lpstr>
      <vt:lpstr>Times New Roman</vt:lpstr>
      <vt:lpstr>Main Event</vt:lpstr>
      <vt:lpstr>ACES + C Writing Protocol</vt:lpstr>
      <vt:lpstr>Before you write: Understand the Question</vt:lpstr>
      <vt:lpstr>Understand the Question</vt:lpstr>
      <vt:lpstr>Understand the Question</vt:lpstr>
      <vt:lpstr>Before you write: Plan your response</vt:lpstr>
      <vt:lpstr>Plan Your Response</vt:lpstr>
      <vt:lpstr>Plan Your Response</vt:lpstr>
      <vt:lpstr>Outline Format</vt:lpstr>
      <vt:lpstr>Writing using A.C.E.S. + C</vt:lpstr>
      <vt:lpstr>A.C.E.S. + C</vt:lpstr>
      <vt:lpstr>Step One: Answer the Question</vt:lpstr>
      <vt:lpstr>Step One Answer the Question</vt:lpstr>
      <vt:lpstr>Step Two: Cite your evidence</vt:lpstr>
      <vt:lpstr>Cite your Evidence</vt:lpstr>
      <vt:lpstr>Step Three: Explain the Answer/Evidence</vt:lpstr>
      <vt:lpstr>Explain the Answer/Evidence</vt:lpstr>
      <vt:lpstr>Explain the Answer/Evidence</vt:lpstr>
      <vt:lpstr>Step Four:  Summarize your argument</vt:lpstr>
      <vt:lpstr>Summarize your Argument</vt:lpstr>
      <vt:lpstr>Step Five: Conventions</vt:lpstr>
      <vt:lpstr>Conventions</vt:lpstr>
      <vt:lpstr>PowerPoint Presentation</vt:lpstr>
      <vt:lpstr>Historical Writers…</vt:lpstr>
      <vt:lpstr>Historical writers…</vt:lpstr>
      <vt:lpstr>Historical writers…</vt:lpstr>
    </vt:vector>
  </TitlesOfParts>
  <Company>Elon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Writing in History</dc:title>
  <dc:creator>Kathryn Osborn</dc:creator>
  <cp:lastModifiedBy>Kathryn Osborn</cp:lastModifiedBy>
  <cp:revision>49</cp:revision>
  <dcterms:created xsi:type="dcterms:W3CDTF">2015-02-18T17:42:12Z</dcterms:created>
  <dcterms:modified xsi:type="dcterms:W3CDTF">2017-06-29T15:35:59Z</dcterms:modified>
</cp:coreProperties>
</file>