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5" r:id="rId7"/>
    <p:sldId id="266" r:id="rId8"/>
    <p:sldId id="267" r:id="rId9"/>
    <p:sldId id="262" r:id="rId10"/>
    <p:sldId id="263" r:id="rId11"/>
    <p:sldId id="264"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54" autoAdjust="0"/>
    <p:restoredTop sz="94660"/>
  </p:normalViewPr>
  <p:slideViewPr>
    <p:cSldViewPr snapToGrid="0">
      <p:cViewPr varScale="1">
        <p:scale>
          <a:sx n="66" d="100"/>
          <a:sy n="66" d="100"/>
        </p:scale>
        <p:origin x="5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4/9/2018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sites.google.com/wcpss.net/osbornrecipeforrevolution/hom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Recipe for Revolution</a:t>
            </a:r>
          </a:p>
        </p:txBody>
      </p:sp>
      <p:sp>
        <p:nvSpPr>
          <p:cNvPr id="3" name="Subtitle 2"/>
          <p:cNvSpPr>
            <a:spLocks noGrp="1"/>
          </p:cNvSpPr>
          <p:nvPr>
            <p:ph type="subTitle" idx="1"/>
          </p:nvPr>
        </p:nvSpPr>
        <p:spPr/>
        <p:txBody>
          <a:bodyPr/>
          <a:lstStyle/>
          <a:p>
            <a:r>
              <a:rPr lang="en-US" dirty="0"/>
              <a:t>Put your Revolutions and Napoleon notes in your class box!</a:t>
            </a:r>
          </a:p>
        </p:txBody>
      </p:sp>
    </p:spTree>
    <p:extLst>
      <p:ext uri="{BB962C8B-B14F-4D97-AF65-F5344CB8AC3E}">
        <p14:creationId xmlns:p14="http://schemas.microsoft.com/office/powerpoint/2010/main" val="74363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 Assignments – Period 3</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8765108"/>
              </p:ext>
            </p:extLst>
          </p:nvPr>
        </p:nvGraphicFramePr>
        <p:xfrm>
          <a:off x="1024128" y="2084832"/>
          <a:ext cx="9720262" cy="4663440"/>
        </p:xfrm>
        <a:graphic>
          <a:graphicData uri="http://schemas.openxmlformats.org/drawingml/2006/table">
            <a:tbl>
              <a:tblPr firstRow="1" bandRow="1">
                <a:tableStyleId>{BC89EF96-8CEA-46FF-86C4-4CE0E7609802}</a:tableStyleId>
              </a:tblPr>
              <a:tblGrid>
                <a:gridCol w="4860131">
                  <a:extLst>
                    <a:ext uri="{9D8B030D-6E8A-4147-A177-3AD203B41FA5}">
                      <a16:colId xmlns:a16="http://schemas.microsoft.com/office/drawing/2014/main" val="102999595"/>
                    </a:ext>
                  </a:extLst>
                </a:gridCol>
                <a:gridCol w="4860131">
                  <a:extLst>
                    <a:ext uri="{9D8B030D-6E8A-4147-A177-3AD203B41FA5}">
                      <a16:colId xmlns:a16="http://schemas.microsoft.com/office/drawing/2014/main" val="15630550"/>
                    </a:ext>
                  </a:extLst>
                </a:gridCol>
              </a:tblGrid>
              <a:tr h="736509">
                <a:tc>
                  <a:txBody>
                    <a:bodyPr/>
                    <a:lstStyle/>
                    <a:p>
                      <a:pPr marL="0" marR="0" algn="ctr">
                        <a:spcBef>
                          <a:spcPts val="0"/>
                        </a:spcBef>
                        <a:spcAft>
                          <a:spcPts val="0"/>
                        </a:spcAft>
                      </a:pPr>
                      <a:r>
                        <a:rPr lang="en-US" sz="1800" b="1" u="sng" dirty="0">
                          <a:effectLst/>
                          <a:latin typeface="+mn-lt"/>
                        </a:rPr>
                        <a:t>American Revolution (1775–1783)</a:t>
                      </a:r>
                    </a:p>
                    <a:p>
                      <a:pPr marL="0" marR="0" algn="ctr">
                        <a:spcBef>
                          <a:spcPts val="0"/>
                        </a:spcBef>
                        <a:spcAft>
                          <a:spcPts val="0"/>
                        </a:spcAft>
                      </a:pPr>
                      <a:r>
                        <a:rPr lang="en-US" sz="1800" b="0" u="none" dirty="0">
                          <a:effectLst/>
                          <a:latin typeface="+mn-lt"/>
                          <a:ea typeface="Times New Roman" panose="02020603050405020304" pitchFamily="18" charset="0"/>
                        </a:rPr>
                        <a:t>Marisa</a:t>
                      </a:r>
                    </a:p>
                    <a:p>
                      <a:pPr marL="0" marR="0" algn="ctr">
                        <a:spcBef>
                          <a:spcPts val="0"/>
                        </a:spcBef>
                        <a:spcAft>
                          <a:spcPts val="0"/>
                        </a:spcAft>
                      </a:pPr>
                      <a:r>
                        <a:rPr lang="en-US" sz="1800" b="0" u="none" dirty="0">
                          <a:effectLst/>
                          <a:latin typeface="+mn-lt"/>
                          <a:ea typeface="Times New Roman" panose="02020603050405020304" pitchFamily="18" charset="0"/>
                        </a:rPr>
                        <a:t>Elise</a:t>
                      </a:r>
                    </a:p>
                    <a:p>
                      <a:pPr marL="0" marR="0" algn="ctr">
                        <a:spcBef>
                          <a:spcPts val="0"/>
                        </a:spcBef>
                        <a:spcAft>
                          <a:spcPts val="0"/>
                        </a:spcAft>
                      </a:pPr>
                      <a:r>
                        <a:rPr lang="en-US" sz="1800" b="0" u="none" dirty="0" err="1">
                          <a:effectLst/>
                          <a:latin typeface="+mn-lt"/>
                          <a:ea typeface="Times New Roman" panose="02020603050405020304" pitchFamily="18" charset="0"/>
                        </a:rPr>
                        <a:t>Kidus</a:t>
                      </a:r>
                      <a:endParaRPr lang="en-US" sz="1800" b="0" u="none" dirty="0">
                        <a:effectLst/>
                        <a:latin typeface="+mn-lt"/>
                        <a:ea typeface="Times New Roman" panose="02020603050405020304" pitchFamily="18" charset="0"/>
                      </a:endParaRPr>
                    </a:p>
                    <a:p>
                      <a:pPr marL="0" marR="0" algn="ctr">
                        <a:spcBef>
                          <a:spcPts val="0"/>
                        </a:spcBef>
                        <a:spcAft>
                          <a:spcPts val="0"/>
                        </a:spcAft>
                      </a:pPr>
                      <a:r>
                        <a:rPr lang="en-US" sz="1800" b="0" u="none" dirty="0">
                          <a:effectLst/>
                          <a:latin typeface="+mn-lt"/>
                          <a:ea typeface="Times New Roman" panose="02020603050405020304" pitchFamily="18" charset="0"/>
                        </a:rPr>
                        <a:t>Michele</a:t>
                      </a:r>
                    </a:p>
                    <a:p>
                      <a:pPr marL="0" marR="0" algn="ctr">
                        <a:spcBef>
                          <a:spcPts val="0"/>
                        </a:spcBef>
                        <a:spcAft>
                          <a:spcPts val="0"/>
                        </a:spcAft>
                      </a:pPr>
                      <a:r>
                        <a:rPr lang="en-US" sz="1800" b="0" u="none" dirty="0">
                          <a:effectLst/>
                          <a:latin typeface="+mn-lt"/>
                          <a:ea typeface="Times New Roman" panose="02020603050405020304" pitchFamily="18" charset="0"/>
                        </a:rPr>
                        <a:t>Dawson</a:t>
                      </a:r>
                    </a:p>
                  </a:txBody>
                  <a:tcPr marL="68580" marR="68580" marT="0" marB="0"/>
                </a:tc>
                <a:tc>
                  <a:txBody>
                    <a:bodyPr/>
                    <a:lstStyle/>
                    <a:p>
                      <a:pPr marL="0" marR="0" algn="ctr">
                        <a:spcBef>
                          <a:spcPts val="0"/>
                        </a:spcBef>
                        <a:spcAft>
                          <a:spcPts val="0"/>
                        </a:spcAft>
                      </a:pPr>
                      <a:r>
                        <a:rPr lang="en-US" sz="1800" b="1" u="sng" dirty="0">
                          <a:effectLst/>
                          <a:latin typeface="+mn-lt"/>
                        </a:rPr>
                        <a:t>French Revolution (1789–1799)</a:t>
                      </a:r>
                    </a:p>
                    <a:p>
                      <a:pPr marL="0" marR="0" algn="ctr">
                        <a:spcBef>
                          <a:spcPts val="0"/>
                        </a:spcBef>
                        <a:spcAft>
                          <a:spcPts val="0"/>
                        </a:spcAft>
                      </a:pPr>
                      <a:r>
                        <a:rPr lang="en-US" sz="1800" b="0" u="none" dirty="0">
                          <a:effectLst/>
                          <a:latin typeface="+mn-lt"/>
                          <a:ea typeface="Times New Roman" panose="02020603050405020304" pitchFamily="18" charset="0"/>
                        </a:rPr>
                        <a:t>Annabelle</a:t>
                      </a:r>
                    </a:p>
                    <a:p>
                      <a:pPr marL="0" marR="0" algn="ctr">
                        <a:spcBef>
                          <a:spcPts val="0"/>
                        </a:spcBef>
                        <a:spcAft>
                          <a:spcPts val="0"/>
                        </a:spcAft>
                      </a:pPr>
                      <a:r>
                        <a:rPr lang="en-US" sz="1800" b="0" u="none" dirty="0">
                          <a:effectLst/>
                          <a:latin typeface="+mn-lt"/>
                          <a:ea typeface="Times New Roman" panose="02020603050405020304" pitchFamily="18" charset="0"/>
                        </a:rPr>
                        <a:t>Sam</a:t>
                      </a:r>
                    </a:p>
                    <a:p>
                      <a:pPr marL="0" marR="0" algn="ctr">
                        <a:spcBef>
                          <a:spcPts val="0"/>
                        </a:spcBef>
                        <a:spcAft>
                          <a:spcPts val="0"/>
                        </a:spcAft>
                      </a:pPr>
                      <a:r>
                        <a:rPr lang="en-US" sz="1800" b="0" u="none" dirty="0">
                          <a:effectLst/>
                          <a:latin typeface="+mn-lt"/>
                          <a:ea typeface="Times New Roman" panose="02020603050405020304" pitchFamily="18" charset="0"/>
                        </a:rPr>
                        <a:t>Thomas</a:t>
                      </a:r>
                    </a:p>
                    <a:p>
                      <a:pPr marL="0" marR="0" algn="ctr">
                        <a:spcBef>
                          <a:spcPts val="0"/>
                        </a:spcBef>
                        <a:spcAft>
                          <a:spcPts val="0"/>
                        </a:spcAft>
                      </a:pPr>
                      <a:r>
                        <a:rPr lang="en-US" sz="1800" b="0" u="none" dirty="0" err="1">
                          <a:effectLst/>
                          <a:latin typeface="+mn-lt"/>
                          <a:ea typeface="Times New Roman" panose="02020603050405020304" pitchFamily="18" charset="0"/>
                        </a:rPr>
                        <a:t>Shaniece</a:t>
                      </a:r>
                      <a:endParaRPr lang="en-US" sz="1800" b="0" u="none" dirty="0">
                        <a:effectLst/>
                        <a:latin typeface="+mn-lt"/>
                        <a:ea typeface="Times New Roman" panose="02020603050405020304" pitchFamily="18" charset="0"/>
                      </a:endParaRPr>
                    </a:p>
                    <a:p>
                      <a:pPr marL="0" marR="0" algn="ctr">
                        <a:spcBef>
                          <a:spcPts val="0"/>
                        </a:spcBef>
                        <a:spcAft>
                          <a:spcPts val="0"/>
                        </a:spcAft>
                      </a:pPr>
                      <a:r>
                        <a:rPr lang="en-US" sz="1800" b="0" u="none" dirty="0">
                          <a:effectLst/>
                          <a:latin typeface="+mn-lt"/>
                          <a:ea typeface="Times New Roman" panose="02020603050405020304" pitchFamily="18" charset="0"/>
                        </a:rPr>
                        <a:t>Dylan</a:t>
                      </a:r>
                    </a:p>
                  </a:txBody>
                  <a:tcPr marL="68580" marR="68580" marT="0" marB="0"/>
                </a:tc>
                <a:extLst>
                  <a:ext uri="{0D108BD9-81ED-4DB2-BD59-A6C34878D82A}">
                    <a16:rowId xmlns:a16="http://schemas.microsoft.com/office/drawing/2014/main" val="3994887407"/>
                  </a:ext>
                </a:extLst>
              </a:tr>
              <a:tr h="739431">
                <a:tc>
                  <a:txBody>
                    <a:bodyPr/>
                    <a:lstStyle/>
                    <a:p>
                      <a:pPr marL="0" marR="0" algn="ctr">
                        <a:spcBef>
                          <a:spcPts val="0"/>
                        </a:spcBef>
                        <a:spcAft>
                          <a:spcPts val="0"/>
                        </a:spcAft>
                      </a:pPr>
                      <a:r>
                        <a:rPr lang="en-US" sz="1800" b="1" u="sng" dirty="0">
                          <a:effectLst/>
                          <a:latin typeface="+mn-lt"/>
                        </a:rPr>
                        <a:t>Haitian Revolution (1791–1804)</a:t>
                      </a:r>
                    </a:p>
                    <a:p>
                      <a:pPr marL="0" marR="0" algn="ctr">
                        <a:spcBef>
                          <a:spcPts val="0"/>
                        </a:spcBef>
                        <a:spcAft>
                          <a:spcPts val="0"/>
                        </a:spcAft>
                      </a:pPr>
                      <a:r>
                        <a:rPr lang="en-US" sz="1800" b="0" u="none" dirty="0">
                          <a:effectLst/>
                          <a:latin typeface="+mn-lt"/>
                          <a:ea typeface="Times New Roman" panose="02020603050405020304" pitchFamily="18" charset="0"/>
                        </a:rPr>
                        <a:t>Rachel</a:t>
                      </a:r>
                    </a:p>
                    <a:p>
                      <a:pPr marL="0" marR="0" algn="ctr">
                        <a:spcBef>
                          <a:spcPts val="0"/>
                        </a:spcBef>
                        <a:spcAft>
                          <a:spcPts val="0"/>
                        </a:spcAft>
                      </a:pPr>
                      <a:r>
                        <a:rPr lang="en-US" sz="1800" b="0" u="none" dirty="0">
                          <a:effectLst/>
                          <a:latin typeface="+mn-lt"/>
                          <a:ea typeface="Times New Roman" panose="02020603050405020304" pitchFamily="18" charset="0"/>
                        </a:rPr>
                        <a:t>Julia</a:t>
                      </a:r>
                    </a:p>
                    <a:p>
                      <a:pPr marL="0" marR="0" algn="ctr">
                        <a:spcBef>
                          <a:spcPts val="0"/>
                        </a:spcBef>
                        <a:spcAft>
                          <a:spcPts val="0"/>
                        </a:spcAft>
                      </a:pPr>
                      <a:r>
                        <a:rPr lang="en-US" sz="1800" b="0" u="none" dirty="0">
                          <a:effectLst/>
                          <a:latin typeface="+mn-lt"/>
                          <a:ea typeface="Times New Roman" panose="02020603050405020304" pitchFamily="18" charset="0"/>
                        </a:rPr>
                        <a:t>Noah</a:t>
                      </a:r>
                    </a:p>
                    <a:p>
                      <a:pPr marL="0" marR="0" algn="ctr">
                        <a:spcBef>
                          <a:spcPts val="0"/>
                        </a:spcBef>
                        <a:spcAft>
                          <a:spcPts val="0"/>
                        </a:spcAft>
                      </a:pPr>
                      <a:r>
                        <a:rPr lang="en-US" sz="1800" b="0" u="none" dirty="0">
                          <a:effectLst/>
                          <a:latin typeface="+mn-lt"/>
                          <a:ea typeface="Times New Roman" panose="02020603050405020304" pitchFamily="18" charset="0"/>
                        </a:rPr>
                        <a:t>Nick</a:t>
                      </a:r>
                    </a:p>
                    <a:p>
                      <a:pPr marL="0" marR="0" algn="ctr">
                        <a:spcBef>
                          <a:spcPts val="0"/>
                        </a:spcBef>
                        <a:spcAft>
                          <a:spcPts val="0"/>
                        </a:spcAft>
                      </a:pPr>
                      <a:r>
                        <a:rPr lang="en-US" sz="1800" b="0" u="none" dirty="0">
                          <a:effectLst/>
                          <a:latin typeface="+mn-lt"/>
                          <a:ea typeface="Times New Roman" panose="02020603050405020304" pitchFamily="18" charset="0"/>
                        </a:rPr>
                        <a:t>Casey T.</a:t>
                      </a:r>
                    </a:p>
                  </a:txBody>
                  <a:tcPr marL="68580" marR="68580" marT="0" marB="0"/>
                </a:tc>
                <a:tc>
                  <a:txBody>
                    <a:bodyPr/>
                    <a:lstStyle/>
                    <a:p>
                      <a:pPr marL="0" marR="0" algn="ctr">
                        <a:spcBef>
                          <a:spcPts val="0"/>
                        </a:spcBef>
                        <a:spcAft>
                          <a:spcPts val="0"/>
                        </a:spcAft>
                      </a:pPr>
                      <a:r>
                        <a:rPr lang="en-US" sz="1800" b="1" u="sng" dirty="0">
                          <a:effectLst/>
                          <a:latin typeface="+mn-lt"/>
                        </a:rPr>
                        <a:t>Glorious Revolution (1688)</a:t>
                      </a:r>
                    </a:p>
                    <a:p>
                      <a:pPr marL="0" marR="0" algn="ctr">
                        <a:spcBef>
                          <a:spcPts val="0"/>
                        </a:spcBef>
                        <a:spcAft>
                          <a:spcPts val="0"/>
                        </a:spcAft>
                      </a:pPr>
                      <a:r>
                        <a:rPr lang="en-US" sz="1800" b="0" u="none" dirty="0">
                          <a:effectLst/>
                          <a:latin typeface="+mn-lt"/>
                          <a:ea typeface="Times New Roman" panose="02020603050405020304" pitchFamily="18" charset="0"/>
                        </a:rPr>
                        <a:t>Madelyn</a:t>
                      </a:r>
                    </a:p>
                    <a:p>
                      <a:pPr marL="0" marR="0" algn="ctr">
                        <a:spcBef>
                          <a:spcPts val="0"/>
                        </a:spcBef>
                        <a:spcAft>
                          <a:spcPts val="0"/>
                        </a:spcAft>
                      </a:pPr>
                      <a:r>
                        <a:rPr lang="en-US" sz="1800" b="0" u="none" dirty="0">
                          <a:effectLst/>
                          <a:latin typeface="+mn-lt"/>
                          <a:ea typeface="Times New Roman" panose="02020603050405020304" pitchFamily="18" charset="0"/>
                        </a:rPr>
                        <a:t>Ciara</a:t>
                      </a:r>
                    </a:p>
                    <a:p>
                      <a:pPr marL="0" marR="0" algn="ctr">
                        <a:spcBef>
                          <a:spcPts val="0"/>
                        </a:spcBef>
                        <a:spcAft>
                          <a:spcPts val="0"/>
                        </a:spcAft>
                      </a:pPr>
                      <a:r>
                        <a:rPr lang="en-US" sz="1800" b="0" u="none" dirty="0">
                          <a:effectLst/>
                          <a:latin typeface="+mn-lt"/>
                          <a:ea typeface="Times New Roman" panose="02020603050405020304" pitchFamily="18" charset="0"/>
                        </a:rPr>
                        <a:t>Casey P.</a:t>
                      </a:r>
                    </a:p>
                    <a:p>
                      <a:pPr marL="0" marR="0" algn="ctr">
                        <a:spcBef>
                          <a:spcPts val="0"/>
                        </a:spcBef>
                        <a:spcAft>
                          <a:spcPts val="0"/>
                        </a:spcAft>
                      </a:pPr>
                      <a:r>
                        <a:rPr lang="en-US" sz="1800" b="0" u="none" dirty="0">
                          <a:effectLst/>
                          <a:latin typeface="+mn-lt"/>
                          <a:ea typeface="Times New Roman" panose="02020603050405020304" pitchFamily="18" charset="0"/>
                        </a:rPr>
                        <a:t>Autumn</a:t>
                      </a:r>
                    </a:p>
                    <a:p>
                      <a:pPr marL="0" marR="0" algn="ctr">
                        <a:spcBef>
                          <a:spcPts val="0"/>
                        </a:spcBef>
                        <a:spcAft>
                          <a:spcPts val="0"/>
                        </a:spcAft>
                      </a:pPr>
                      <a:r>
                        <a:rPr lang="en-US" sz="1800" b="0" u="none" dirty="0">
                          <a:effectLst/>
                          <a:latin typeface="+mn-lt"/>
                          <a:ea typeface="Times New Roman" panose="02020603050405020304" pitchFamily="18" charset="0"/>
                        </a:rPr>
                        <a:t>Lexi</a:t>
                      </a:r>
                    </a:p>
                  </a:txBody>
                  <a:tcPr marL="68580" marR="68580" marT="0" marB="0"/>
                </a:tc>
                <a:extLst>
                  <a:ext uri="{0D108BD9-81ED-4DB2-BD59-A6C34878D82A}">
                    <a16:rowId xmlns:a16="http://schemas.microsoft.com/office/drawing/2014/main" val="1401381976"/>
                  </a:ext>
                </a:extLst>
              </a:tr>
              <a:tr h="497826">
                <a:tc>
                  <a:txBody>
                    <a:bodyPr/>
                    <a:lstStyle/>
                    <a:p>
                      <a:pPr marL="0" marR="0" algn="ctr">
                        <a:spcBef>
                          <a:spcPts val="0"/>
                        </a:spcBef>
                        <a:spcAft>
                          <a:spcPts val="0"/>
                        </a:spcAft>
                      </a:pPr>
                      <a:r>
                        <a:rPr lang="en-US" sz="1800" b="1" u="sng" dirty="0">
                          <a:effectLst/>
                          <a:latin typeface="+mn-lt"/>
                        </a:rPr>
                        <a:t>South American Revolutions (1811-1821)</a:t>
                      </a:r>
                    </a:p>
                    <a:p>
                      <a:pPr marL="0" marR="0" algn="ctr">
                        <a:spcBef>
                          <a:spcPts val="0"/>
                        </a:spcBef>
                        <a:spcAft>
                          <a:spcPts val="0"/>
                        </a:spcAft>
                      </a:pPr>
                      <a:r>
                        <a:rPr lang="en-US" sz="1800" b="0" u="none" dirty="0">
                          <a:effectLst/>
                          <a:latin typeface="+mn-lt"/>
                          <a:ea typeface="Times New Roman" panose="02020603050405020304" pitchFamily="18" charset="0"/>
                        </a:rPr>
                        <a:t>Abby P.</a:t>
                      </a:r>
                    </a:p>
                    <a:p>
                      <a:pPr marL="0" marR="0" algn="ctr">
                        <a:spcBef>
                          <a:spcPts val="0"/>
                        </a:spcBef>
                        <a:spcAft>
                          <a:spcPts val="0"/>
                        </a:spcAft>
                      </a:pPr>
                      <a:r>
                        <a:rPr lang="en-US" sz="1800" b="0" u="none" dirty="0">
                          <a:effectLst/>
                          <a:latin typeface="+mn-lt"/>
                          <a:ea typeface="Times New Roman" panose="02020603050405020304" pitchFamily="18" charset="0"/>
                        </a:rPr>
                        <a:t>Alyssa</a:t>
                      </a:r>
                    </a:p>
                    <a:p>
                      <a:pPr marL="0" marR="0" algn="ctr">
                        <a:spcBef>
                          <a:spcPts val="0"/>
                        </a:spcBef>
                        <a:spcAft>
                          <a:spcPts val="0"/>
                        </a:spcAft>
                      </a:pPr>
                      <a:r>
                        <a:rPr lang="en-US" sz="1800" b="0" u="none" dirty="0">
                          <a:effectLst/>
                          <a:latin typeface="+mn-lt"/>
                          <a:ea typeface="Times New Roman" panose="02020603050405020304" pitchFamily="18" charset="0"/>
                        </a:rPr>
                        <a:t>Jackson</a:t>
                      </a:r>
                    </a:p>
                    <a:p>
                      <a:pPr marL="0" marR="0" algn="ctr">
                        <a:spcBef>
                          <a:spcPts val="0"/>
                        </a:spcBef>
                        <a:spcAft>
                          <a:spcPts val="0"/>
                        </a:spcAft>
                      </a:pPr>
                      <a:r>
                        <a:rPr lang="en-US" sz="1800" b="0" u="none" dirty="0">
                          <a:effectLst/>
                          <a:latin typeface="+mn-lt"/>
                          <a:ea typeface="Times New Roman" panose="02020603050405020304" pitchFamily="18" charset="0"/>
                        </a:rPr>
                        <a:t>Tyler</a:t>
                      </a:r>
                    </a:p>
                  </a:txBody>
                  <a:tcPr marL="68580" marR="68580" marT="0" marB="0"/>
                </a:tc>
                <a:tc>
                  <a:txBody>
                    <a:bodyPr/>
                    <a:lstStyle/>
                    <a:p>
                      <a:pPr marL="0" marR="0" algn="ctr">
                        <a:spcBef>
                          <a:spcPts val="0"/>
                        </a:spcBef>
                        <a:spcAft>
                          <a:spcPts val="0"/>
                        </a:spcAft>
                      </a:pPr>
                      <a:r>
                        <a:rPr lang="en-US" sz="1800" b="1" u="sng" dirty="0">
                          <a:effectLst/>
                          <a:latin typeface="+mn-lt"/>
                        </a:rPr>
                        <a:t>Mexican Revolution (1810-1821)</a:t>
                      </a:r>
                    </a:p>
                    <a:p>
                      <a:pPr marL="0" marR="0" algn="ctr">
                        <a:spcBef>
                          <a:spcPts val="0"/>
                        </a:spcBef>
                        <a:spcAft>
                          <a:spcPts val="0"/>
                        </a:spcAft>
                      </a:pPr>
                      <a:r>
                        <a:rPr lang="en-US" sz="1800" b="0" u="none" dirty="0">
                          <a:effectLst/>
                          <a:latin typeface="+mn-lt"/>
                          <a:ea typeface="Times New Roman" panose="02020603050405020304" pitchFamily="18" charset="0"/>
                        </a:rPr>
                        <a:t>Jamie</a:t>
                      </a:r>
                    </a:p>
                    <a:p>
                      <a:pPr marL="0" marR="0" algn="ctr">
                        <a:spcBef>
                          <a:spcPts val="0"/>
                        </a:spcBef>
                        <a:spcAft>
                          <a:spcPts val="0"/>
                        </a:spcAft>
                      </a:pPr>
                      <a:r>
                        <a:rPr lang="en-US" sz="1800" b="0" u="none" dirty="0">
                          <a:effectLst/>
                          <a:latin typeface="+mn-lt"/>
                          <a:ea typeface="Times New Roman" panose="02020603050405020304" pitchFamily="18" charset="0"/>
                        </a:rPr>
                        <a:t>Zach</a:t>
                      </a:r>
                    </a:p>
                    <a:p>
                      <a:pPr marL="0" marR="0" algn="ctr">
                        <a:spcBef>
                          <a:spcPts val="0"/>
                        </a:spcBef>
                        <a:spcAft>
                          <a:spcPts val="0"/>
                        </a:spcAft>
                      </a:pPr>
                      <a:r>
                        <a:rPr lang="en-US" sz="1800" b="0" u="none" dirty="0">
                          <a:effectLst/>
                          <a:latin typeface="+mn-lt"/>
                          <a:ea typeface="Times New Roman" panose="02020603050405020304" pitchFamily="18" charset="0"/>
                        </a:rPr>
                        <a:t>Abby S.</a:t>
                      </a:r>
                    </a:p>
                    <a:p>
                      <a:pPr marL="0" marR="0" algn="ctr">
                        <a:spcBef>
                          <a:spcPts val="0"/>
                        </a:spcBef>
                        <a:spcAft>
                          <a:spcPts val="0"/>
                        </a:spcAft>
                      </a:pPr>
                      <a:r>
                        <a:rPr lang="en-US" sz="1800" b="0" u="none" dirty="0">
                          <a:effectLst/>
                          <a:latin typeface="+mn-lt"/>
                          <a:ea typeface="Times New Roman" panose="02020603050405020304" pitchFamily="18" charset="0"/>
                        </a:rPr>
                        <a:t>Madison</a:t>
                      </a:r>
                    </a:p>
                  </a:txBody>
                  <a:tcPr marL="68580" marR="68580" marT="0" marB="0"/>
                </a:tc>
                <a:extLst>
                  <a:ext uri="{0D108BD9-81ED-4DB2-BD59-A6C34878D82A}">
                    <a16:rowId xmlns:a16="http://schemas.microsoft.com/office/drawing/2014/main" val="1709418646"/>
                  </a:ext>
                </a:extLst>
              </a:tr>
            </a:tbl>
          </a:graphicData>
        </a:graphic>
      </p:graphicFrame>
    </p:spTree>
    <p:extLst>
      <p:ext uri="{BB962C8B-B14F-4D97-AF65-F5344CB8AC3E}">
        <p14:creationId xmlns:p14="http://schemas.microsoft.com/office/powerpoint/2010/main" val="61794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 Assignments – Period 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1779506"/>
              </p:ext>
            </p:extLst>
          </p:nvPr>
        </p:nvGraphicFramePr>
        <p:xfrm>
          <a:off x="1024128" y="1920240"/>
          <a:ext cx="9720262" cy="4937760"/>
        </p:xfrm>
        <a:graphic>
          <a:graphicData uri="http://schemas.openxmlformats.org/drawingml/2006/table">
            <a:tbl>
              <a:tblPr firstRow="1" bandRow="1">
                <a:tableStyleId>{BC89EF96-8CEA-46FF-86C4-4CE0E7609802}</a:tableStyleId>
              </a:tblPr>
              <a:tblGrid>
                <a:gridCol w="4860131">
                  <a:extLst>
                    <a:ext uri="{9D8B030D-6E8A-4147-A177-3AD203B41FA5}">
                      <a16:colId xmlns:a16="http://schemas.microsoft.com/office/drawing/2014/main" val="102999595"/>
                    </a:ext>
                  </a:extLst>
                </a:gridCol>
                <a:gridCol w="4860131">
                  <a:extLst>
                    <a:ext uri="{9D8B030D-6E8A-4147-A177-3AD203B41FA5}">
                      <a16:colId xmlns:a16="http://schemas.microsoft.com/office/drawing/2014/main" val="15630550"/>
                    </a:ext>
                  </a:extLst>
                </a:gridCol>
              </a:tblGrid>
              <a:tr h="835064">
                <a:tc>
                  <a:txBody>
                    <a:bodyPr/>
                    <a:lstStyle/>
                    <a:p>
                      <a:pPr marL="0" marR="0" algn="ctr">
                        <a:spcBef>
                          <a:spcPts val="0"/>
                        </a:spcBef>
                        <a:spcAft>
                          <a:spcPts val="0"/>
                        </a:spcAft>
                      </a:pPr>
                      <a:r>
                        <a:rPr lang="en-US" sz="1800" b="1" u="sng" dirty="0">
                          <a:effectLst/>
                          <a:latin typeface="+mn-lt"/>
                        </a:rPr>
                        <a:t>American Revolution (1775–1783)</a:t>
                      </a:r>
                    </a:p>
                    <a:p>
                      <a:pPr marL="0" marR="0" algn="ctr">
                        <a:spcBef>
                          <a:spcPts val="0"/>
                        </a:spcBef>
                        <a:spcAft>
                          <a:spcPts val="0"/>
                        </a:spcAft>
                      </a:pPr>
                      <a:r>
                        <a:rPr lang="en-US" sz="1800" b="0" u="none" dirty="0">
                          <a:effectLst/>
                          <a:latin typeface="+mn-lt"/>
                        </a:rPr>
                        <a:t>Meagan</a:t>
                      </a:r>
                    </a:p>
                    <a:p>
                      <a:pPr marL="0" marR="0" algn="ctr">
                        <a:spcBef>
                          <a:spcPts val="0"/>
                        </a:spcBef>
                        <a:spcAft>
                          <a:spcPts val="0"/>
                        </a:spcAft>
                      </a:pPr>
                      <a:r>
                        <a:rPr lang="en-US" sz="1800" b="0" u="none" dirty="0">
                          <a:effectLst/>
                          <a:latin typeface="+mn-lt"/>
                        </a:rPr>
                        <a:t>Ryleigh</a:t>
                      </a:r>
                    </a:p>
                    <a:p>
                      <a:pPr marL="0" marR="0" algn="ctr">
                        <a:spcBef>
                          <a:spcPts val="0"/>
                        </a:spcBef>
                        <a:spcAft>
                          <a:spcPts val="0"/>
                        </a:spcAft>
                      </a:pPr>
                      <a:r>
                        <a:rPr lang="en-US" sz="1800" b="0" u="none" dirty="0">
                          <a:effectLst/>
                          <a:latin typeface="+mn-lt"/>
                        </a:rPr>
                        <a:t>Ben</a:t>
                      </a:r>
                    </a:p>
                    <a:p>
                      <a:pPr marL="0" marR="0" algn="ctr">
                        <a:spcBef>
                          <a:spcPts val="0"/>
                        </a:spcBef>
                        <a:spcAft>
                          <a:spcPts val="0"/>
                        </a:spcAft>
                      </a:pPr>
                      <a:r>
                        <a:rPr lang="en-US" sz="1800" b="0" u="none" dirty="0">
                          <a:effectLst/>
                          <a:latin typeface="+mn-lt"/>
                        </a:rPr>
                        <a:t>Evelyn</a:t>
                      </a:r>
                    </a:p>
                    <a:p>
                      <a:pPr marL="0" marR="0" algn="ctr">
                        <a:spcBef>
                          <a:spcPts val="0"/>
                        </a:spcBef>
                        <a:spcAft>
                          <a:spcPts val="0"/>
                        </a:spcAft>
                      </a:pPr>
                      <a:r>
                        <a:rPr lang="en-US" sz="1800" b="0" u="none" dirty="0">
                          <a:effectLst/>
                          <a:latin typeface="+mn-lt"/>
                        </a:rPr>
                        <a:t>Tyler W.</a:t>
                      </a:r>
                    </a:p>
                  </a:txBody>
                  <a:tcPr marL="68580" marR="68580" marT="0" marB="0"/>
                </a:tc>
                <a:tc>
                  <a:txBody>
                    <a:bodyPr/>
                    <a:lstStyle/>
                    <a:p>
                      <a:pPr marL="0" marR="0" algn="ctr">
                        <a:spcBef>
                          <a:spcPts val="0"/>
                        </a:spcBef>
                        <a:spcAft>
                          <a:spcPts val="0"/>
                        </a:spcAft>
                      </a:pPr>
                      <a:r>
                        <a:rPr lang="en-US" sz="1800" b="1" u="sng" dirty="0">
                          <a:effectLst/>
                          <a:latin typeface="+mn-lt"/>
                        </a:rPr>
                        <a:t>French Revolution (1789–1799)</a:t>
                      </a:r>
                    </a:p>
                    <a:p>
                      <a:pPr marL="0" marR="0" algn="ctr">
                        <a:spcBef>
                          <a:spcPts val="0"/>
                        </a:spcBef>
                        <a:spcAft>
                          <a:spcPts val="0"/>
                        </a:spcAft>
                      </a:pPr>
                      <a:r>
                        <a:rPr lang="en-US" sz="1800" b="0" u="none" dirty="0">
                          <a:effectLst/>
                          <a:latin typeface="+mn-lt"/>
                          <a:ea typeface="Times New Roman" panose="02020603050405020304" pitchFamily="18" charset="0"/>
                        </a:rPr>
                        <a:t>Paige</a:t>
                      </a:r>
                    </a:p>
                    <a:p>
                      <a:pPr marL="0" marR="0" algn="ctr">
                        <a:spcBef>
                          <a:spcPts val="0"/>
                        </a:spcBef>
                        <a:spcAft>
                          <a:spcPts val="0"/>
                        </a:spcAft>
                      </a:pPr>
                      <a:r>
                        <a:rPr lang="en-US" sz="1800" b="0" u="none" dirty="0">
                          <a:effectLst/>
                          <a:latin typeface="+mn-lt"/>
                          <a:ea typeface="Times New Roman" panose="02020603050405020304" pitchFamily="18" charset="0"/>
                        </a:rPr>
                        <a:t>Alison</a:t>
                      </a:r>
                    </a:p>
                    <a:p>
                      <a:pPr marL="0" marR="0" algn="ctr">
                        <a:spcBef>
                          <a:spcPts val="0"/>
                        </a:spcBef>
                        <a:spcAft>
                          <a:spcPts val="0"/>
                        </a:spcAft>
                      </a:pPr>
                      <a:r>
                        <a:rPr lang="en-US" sz="1800" b="0" u="none" dirty="0">
                          <a:effectLst/>
                          <a:latin typeface="+mn-lt"/>
                          <a:ea typeface="Times New Roman" panose="02020603050405020304" pitchFamily="18" charset="0"/>
                        </a:rPr>
                        <a:t>Delaney</a:t>
                      </a:r>
                    </a:p>
                    <a:p>
                      <a:pPr marL="0" marR="0" algn="ctr">
                        <a:spcBef>
                          <a:spcPts val="0"/>
                        </a:spcBef>
                        <a:spcAft>
                          <a:spcPts val="0"/>
                        </a:spcAft>
                      </a:pPr>
                      <a:r>
                        <a:rPr lang="en-US" sz="1800" b="0" u="none" dirty="0">
                          <a:effectLst/>
                          <a:latin typeface="+mn-lt"/>
                          <a:ea typeface="Times New Roman" panose="02020603050405020304" pitchFamily="18" charset="0"/>
                        </a:rPr>
                        <a:t>Enzo</a:t>
                      </a:r>
                    </a:p>
                  </a:txBody>
                  <a:tcPr marL="68580" marR="68580" marT="0" marB="0"/>
                </a:tc>
                <a:extLst>
                  <a:ext uri="{0D108BD9-81ED-4DB2-BD59-A6C34878D82A}">
                    <a16:rowId xmlns:a16="http://schemas.microsoft.com/office/drawing/2014/main" val="3994887407"/>
                  </a:ext>
                </a:extLst>
              </a:tr>
              <a:tr h="1240340">
                <a:tc>
                  <a:txBody>
                    <a:bodyPr/>
                    <a:lstStyle/>
                    <a:p>
                      <a:pPr marL="0" marR="0" algn="ctr">
                        <a:spcBef>
                          <a:spcPts val="0"/>
                        </a:spcBef>
                        <a:spcAft>
                          <a:spcPts val="0"/>
                        </a:spcAft>
                      </a:pPr>
                      <a:r>
                        <a:rPr lang="en-US" sz="1800" b="1" u="sng" dirty="0">
                          <a:effectLst/>
                          <a:latin typeface="+mn-lt"/>
                        </a:rPr>
                        <a:t>Haitian Revolution (1791–1804)</a:t>
                      </a:r>
                    </a:p>
                    <a:p>
                      <a:pPr marL="0" marR="0" algn="ctr">
                        <a:spcBef>
                          <a:spcPts val="0"/>
                        </a:spcBef>
                        <a:spcAft>
                          <a:spcPts val="0"/>
                        </a:spcAft>
                      </a:pPr>
                      <a:r>
                        <a:rPr lang="en-US" sz="1800" b="0" u="none" dirty="0">
                          <a:effectLst/>
                          <a:latin typeface="+mn-lt"/>
                          <a:ea typeface="Times New Roman" panose="02020603050405020304" pitchFamily="18" charset="0"/>
                        </a:rPr>
                        <a:t>Jack</a:t>
                      </a:r>
                    </a:p>
                    <a:p>
                      <a:pPr marL="0" marR="0" algn="ctr">
                        <a:spcBef>
                          <a:spcPts val="0"/>
                        </a:spcBef>
                        <a:spcAft>
                          <a:spcPts val="0"/>
                        </a:spcAft>
                      </a:pPr>
                      <a:r>
                        <a:rPr lang="en-US" sz="1800" b="0" u="none" dirty="0">
                          <a:effectLst/>
                          <a:latin typeface="+mn-lt"/>
                          <a:ea typeface="Times New Roman" panose="02020603050405020304" pitchFamily="18" charset="0"/>
                        </a:rPr>
                        <a:t>Ella</a:t>
                      </a:r>
                    </a:p>
                    <a:p>
                      <a:pPr marL="0" marR="0" algn="ctr">
                        <a:spcBef>
                          <a:spcPts val="0"/>
                        </a:spcBef>
                        <a:spcAft>
                          <a:spcPts val="0"/>
                        </a:spcAft>
                      </a:pPr>
                      <a:r>
                        <a:rPr lang="en-US" sz="1800" b="0" u="none" dirty="0">
                          <a:effectLst/>
                          <a:latin typeface="+mn-lt"/>
                          <a:ea typeface="Times New Roman" panose="02020603050405020304" pitchFamily="18" charset="0"/>
                        </a:rPr>
                        <a:t>Gigi</a:t>
                      </a:r>
                    </a:p>
                    <a:p>
                      <a:pPr marL="0" marR="0" algn="ctr">
                        <a:spcBef>
                          <a:spcPts val="0"/>
                        </a:spcBef>
                        <a:spcAft>
                          <a:spcPts val="0"/>
                        </a:spcAft>
                      </a:pPr>
                      <a:r>
                        <a:rPr lang="en-US" sz="1800" b="0" u="none" dirty="0">
                          <a:effectLst/>
                          <a:latin typeface="+mn-lt"/>
                          <a:ea typeface="Times New Roman" panose="02020603050405020304" pitchFamily="18" charset="0"/>
                        </a:rPr>
                        <a:t>Owen</a:t>
                      </a:r>
                    </a:p>
                  </a:txBody>
                  <a:tcPr marL="68580" marR="68580" marT="0" marB="0"/>
                </a:tc>
                <a:tc>
                  <a:txBody>
                    <a:bodyPr/>
                    <a:lstStyle/>
                    <a:p>
                      <a:pPr marL="0" marR="0" algn="ctr">
                        <a:spcBef>
                          <a:spcPts val="0"/>
                        </a:spcBef>
                        <a:spcAft>
                          <a:spcPts val="0"/>
                        </a:spcAft>
                      </a:pPr>
                      <a:r>
                        <a:rPr lang="en-US" sz="1800" b="1" u="sng" dirty="0">
                          <a:effectLst/>
                          <a:latin typeface="+mn-lt"/>
                        </a:rPr>
                        <a:t>Glorious Revolution (1688)</a:t>
                      </a:r>
                    </a:p>
                    <a:p>
                      <a:pPr marL="0" marR="0" algn="ctr">
                        <a:spcBef>
                          <a:spcPts val="0"/>
                        </a:spcBef>
                        <a:spcAft>
                          <a:spcPts val="0"/>
                        </a:spcAft>
                      </a:pPr>
                      <a:r>
                        <a:rPr lang="en-US" sz="1800" b="0" u="none" dirty="0">
                          <a:effectLst/>
                          <a:latin typeface="+mn-lt"/>
                          <a:ea typeface="Times New Roman" panose="02020603050405020304" pitchFamily="18" charset="0"/>
                        </a:rPr>
                        <a:t>Erin</a:t>
                      </a:r>
                    </a:p>
                    <a:p>
                      <a:pPr marL="0" marR="0" algn="ctr">
                        <a:spcBef>
                          <a:spcPts val="0"/>
                        </a:spcBef>
                        <a:spcAft>
                          <a:spcPts val="0"/>
                        </a:spcAft>
                      </a:pPr>
                      <a:r>
                        <a:rPr lang="en-US" sz="1800" b="0" u="none" dirty="0">
                          <a:effectLst/>
                          <a:latin typeface="+mn-lt"/>
                          <a:ea typeface="Times New Roman" panose="02020603050405020304" pitchFamily="18" charset="0"/>
                        </a:rPr>
                        <a:t>Kylie</a:t>
                      </a:r>
                    </a:p>
                    <a:p>
                      <a:pPr marL="0" marR="0" algn="ctr">
                        <a:spcBef>
                          <a:spcPts val="0"/>
                        </a:spcBef>
                        <a:spcAft>
                          <a:spcPts val="0"/>
                        </a:spcAft>
                      </a:pPr>
                      <a:r>
                        <a:rPr lang="en-US" sz="1800" b="0" u="none" dirty="0" err="1">
                          <a:effectLst/>
                          <a:latin typeface="+mn-lt"/>
                          <a:ea typeface="Times New Roman" panose="02020603050405020304" pitchFamily="18" charset="0"/>
                        </a:rPr>
                        <a:t>Illias</a:t>
                      </a:r>
                      <a:endParaRPr lang="en-US" sz="1800" b="0" u="none" dirty="0">
                        <a:effectLst/>
                        <a:latin typeface="+mn-lt"/>
                        <a:ea typeface="Times New Roman" panose="02020603050405020304" pitchFamily="18" charset="0"/>
                      </a:endParaRPr>
                    </a:p>
                    <a:p>
                      <a:pPr marL="0" marR="0" algn="ctr">
                        <a:spcBef>
                          <a:spcPts val="0"/>
                        </a:spcBef>
                        <a:spcAft>
                          <a:spcPts val="0"/>
                        </a:spcAft>
                      </a:pPr>
                      <a:r>
                        <a:rPr lang="en-US" sz="1800" b="0" u="none" dirty="0">
                          <a:effectLst/>
                          <a:latin typeface="+mn-lt"/>
                          <a:ea typeface="Times New Roman" panose="02020603050405020304" pitchFamily="18" charset="0"/>
                        </a:rPr>
                        <a:t>Riley</a:t>
                      </a:r>
                    </a:p>
                    <a:p>
                      <a:pPr marL="0" marR="0" algn="ctr">
                        <a:spcBef>
                          <a:spcPts val="0"/>
                        </a:spcBef>
                        <a:spcAft>
                          <a:spcPts val="0"/>
                        </a:spcAft>
                      </a:pPr>
                      <a:r>
                        <a:rPr lang="en-US" sz="1800" b="0" u="none" dirty="0">
                          <a:effectLst/>
                          <a:latin typeface="+mn-lt"/>
                          <a:ea typeface="Times New Roman" panose="02020603050405020304" pitchFamily="18" charset="0"/>
                        </a:rPr>
                        <a:t>Aaron</a:t>
                      </a:r>
                    </a:p>
                  </a:txBody>
                  <a:tcPr marL="68580" marR="68580" marT="0" marB="0"/>
                </a:tc>
                <a:extLst>
                  <a:ext uri="{0D108BD9-81ED-4DB2-BD59-A6C34878D82A}">
                    <a16:rowId xmlns:a16="http://schemas.microsoft.com/office/drawing/2014/main" val="1401381976"/>
                  </a:ext>
                </a:extLst>
              </a:tr>
              <a:tr h="678947">
                <a:tc>
                  <a:txBody>
                    <a:bodyPr/>
                    <a:lstStyle/>
                    <a:p>
                      <a:pPr marL="0" marR="0" algn="ctr">
                        <a:spcBef>
                          <a:spcPts val="0"/>
                        </a:spcBef>
                        <a:spcAft>
                          <a:spcPts val="0"/>
                        </a:spcAft>
                      </a:pPr>
                      <a:r>
                        <a:rPr lang="en-US" sz="1800" b="1" u="sng" dirty="0">
                          <a:effectLst/>
                          <a:latin typeface="+mn-lt"/>
                        </a:rPr>
                        <a:t>South American Revolutions (1811-1821)</a:t>
                      </a:r>
                    </a:p>
                    <a:p>
                      <a:pPr marL="0" marR="0" algn="ctr">
                        <a:spcBef>
                          <a:spcPts val="0"/>
                        </a:spcBef>
                        <a:spcAft>
                          <a:spcPts val="0"/>
                        </a:spcAft>
                      </a:pPr>
                      <a:r>
                        <a:rPr lang="en-US" sz="1800" b="0" u="none" dirty="0">
                          <a:effectLst/>
                          <a:latin typeface="+mn-lt"/>
                          <a:ea typeface="Times New Roman" panose="02020603050405020304" pitchFamily="18" charset="0"/>
                        </a:rPr>
                        <a:t>Carolyn</a:t>
                      </a:r>
                    </a:p>
                    <a:p>
                      <a:pPr marL="0" marR="0" algn="ctr">
                        <a:spcBef>
                          <a:spcPts val="0"/>
                        </a:spcBef>
                        <a:spcAft>
                          <a:spcPts val="0"/>
                        </a:spcAft>
                      </a:pPr>
                      <a:r>
                        <a:rPr lang="en-US" sz="1800" b="0" u="none" dirty="0">
                          <a:effectLst/>
                          <a:latin typeface="+mn-lt"/>
                          <a:ea typeface="Times New Roman" panose="02020603050405020304" pitchFamily="18" charset="0"/>
                        </a:rPr>
                        <a:t>Wes</a:t>
                      </a:r>
                    </a:p>
                    <a:p>
                      <a:pPr marL="0" marR="0" algn="ctr">
                        <a:spcBef>
                          <a:spcPts val="0"/>
                        </a:spcBef>
                        <a:spcAft>
                          <a:spcPts val="0"/>
                        </a:spcAft>
                      </a:pPr>
                      <a:r>
                        <a:rPr lang="en-US" sz="1800" b="0" u="none" dirty="0">
                          <a:effectLst/>
                          <a:latin typeface="+mn-lt"/>
                          <a:ea typeface="Times New Roman" panose="02020603050405020304" pitchFamily="18" charset="0"/>
                        </a:rPr>
                        <a:t>Callie</a:t>
                      </a:r>
                    </a:p>
                    <a:p>
                      <a:pPr marL="0" marR="0" algn="ctr">
                        <a:spcBef>
                          <a:spcPts val="0"/>
                        </a:spcBef>
                        <a:spcAft>
                          <a:spcPts val="0"/>
                        </a:spcAft>
                      </a:pPr>
                      <a:r>
                        <a:rPr lang="en-US" sz="1800" b="0" u="none" dirty="0">
                          <a:effectLst/>
                          <a:latin typeface="+mn-lt"/>
                          <a:ea typeface="Times New Roman" panose="02020603050405020304" pitchFamily="18" charset="0"/>
                        </a:rPr>
                        <a:t>Yusuf</a:t>
                      </a:r>
                    </a:p>
                  </a:txBody>
                  <a:tcPr marL="68580" marR="68580" marT="0" marB="0"/>
                </a:tc>
                <a:tc>
                  <a:txBody>
                    <a:bodyPr/>
                    <a:lstStyle/>
                    <a:p>
                      <a:pPr marL="0" marR="0" algn="ctr">
                        <a:spcBef>
                          <a:spcPts val="0"/>
                        </a:spcBef>
                        <a:spcAft>
                          <a:spcPts val="0"/>
                        </a:spcAft>
                      </a:pPr>
                      <a:r>
                        <a:rPr lang="en-US" sz="1800" b="1" u="sng" dirty="0">
                          <a:effectLst/>
                          <a:latin typeface="+mn-lt"/>
                        </a:rPr>
                        <a:t>Mexican Revolution (1810-1821)</a:t>
                      </a:r>
                    </a:p>
                    <a:p>
                      <a:pPr marL="0" marR="0" algn="ctr">
                        <a:spcBef>
                          <a:spcPts val="0"/>
                        </a:spcBef>
                        <a:spcAft>
                          <a:spcPts val="0"/>
                        </a:spcAft>
                      </a:pPr>
                      <a:r>
                        <a:rPr lang="en-US" sz="1800" b="0" u="none" dirty="0">
                          <a:effectLst/>
                          <a:latin typeface="+mn-lt"/>
                          <a:ea typeface="Times New Roman" panose="02020603050405020304" pitchFamily="18" charset="0"/>
                        </a:rPr>
                        <a:t>Tyler H.</a:t>
                      </a:r>
                    </a:p>
                    <a:p>
                      <a:pPr marL="0" marR="0" algn="ctr">
                        <a:spcBef>
                          <a:spcPts val="0"/>
                        </a:spcBef>
                        <a:spcAft>
                          <a:spcPts val="0"/>
                        </a:spcAft>
                      </a:pPr>
                      <a:r>
                        <a:rPr lang="en-US" sz="1800" b="0" u="none" dirty="0">
                          <a:effectLst/>
                          <a:latin typeface="+mn-lt"/>
                          <a:ea typeface="Times New Roman" panose="02020603050405020304" pitchFamily="18" charset="0"/>
                        </a:rPr>
                        <a:t>Augustin</a:t>
                      </a:r>
                    </a:p>
                    <a:p>
                      <a:pPr marL="0" marR="0" algn="ctr">
                        <a:spcBef>
                          <a:spcPts val="0"/>
                        </a:spcBef>
                        <a:spcAft>
                          <a:spcPts val="0"/>
                        </a:spcAft>
                      </a:pPr>
                      <a:r>
                        <a:rPr lang="en-US" sz="1800" b="0" u="none" dirty="0">
                          <a:effectLst/>
                          <a:latin typeface="+mn-lt"/>
                          <a:ea typeface="Times New Roman" panose="02020603050405020304" pitchFamily="18" charset="0"/>
                        </a:rPr>
                        <a:t>Adam</a:t>
                      </a:r>
                    </a:p>
                    <a:p>
                      <a:pPr marL="0" marR="0" algn="ctr">
                        <a:spcBef>
                          <a:spcPts val="0"/>
                        </a:spcBef>
                        <a:spcAft>
                          <a:spcPts val="0"/>
                        </a:spcAft>
                      </a:pPr>
                      <a:r>
                        <a:rPr lang="en-US" sz="1800" b="0" u="none" dirty="0">
                          <a:effectLst/>
                          <a:latin typeface="+mn-lt"/>
                          <a:ea typeface="Times New Roman" panose="02020603050405020304" pitchFamily="18" charset="0"/>
                        </a:rPr>
                        <a:t>Nicole</a:t>
                      </a:r>
                    </a:p>
                    <a:p>
                      <a:pPr marL="0" marR="0" algn="ctr">
                        <a:spcBef>
                          <a:spcPts val="0"/>
                        </a:spcBef>
                        <a:spcAft>
                          <a:spcPts val="0"/>
                        </a:spcAft>
                      </a:pPr>
                      <a:r>
                        <a:rPr lang="en-US" sz="1800" b="0" u="none" dirty="0">
                          <a:effectLst/>
                          <a:latin typeface="+mn-lt"/>
                          <a:ea typeface="Times New Roman" panose="02020603050405020304" pitchFamily="18" charset="0"/>
                        </a:rPr>
                        <a:t>Keegan</a:t>
                      </a:r>
                    </a:p>
                  </a:txBody>
                  <a:tcPr marL="68580" marR="68580" marT="0" marB="0"/>
                </a:tc>
                <a:extLst>
                  <a:ext uri="{0D108BD9-81ED-4DB2-BD59-A6C34878D82A}">
                    <a16:rowId xmlns:a16="http://schemas.microsoft.com/office/drawing/2014/main" val="1709418646"/>
                  </a:ext>
                </a:extLst>
              </a:tr>
            </a:tbl>
          </a:graphicData>
        </a:graphic>
      </p:graphicFrame>
    </p:spTree>
    <p:extLst>
      <p:ext uri="{BB962C8B-B14F-4D97-AF65-F5344CB8AC3E}">
        <p14:creationId xmlns:p14="http://schemas.microsoft.com/office/powerpoint/2010/main" val="1346963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Revolutions Overview: Conditions that cause revolutions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People from all social classes are discontented.</a:t>
            </a:r>
          </a:p>
          <a:p>
            <a:pPr>
              <a:buFont typeface="Arial" panose="020B0604020202020204" pitchFamily="34" charset="0"/>
              <a:buChar char="•"/>
            </a:pPr>
            <a:r>
              <a:rPr lang="en-US" dirty="0"/>
              <a:t>People feel restless and held down by unacceptable restrictions in society, religion, the economy or the government.</a:t>
            </a:r>
          </a:p>
          <a:p>
            <a:pPr>
              <a:buFont typeface="Arial" panose="020B0604020202020204" pitchFamily="34" charset="0"/>
              <a:buChar char="•"/>
            </a:pPr>
            <a:r>
              <a:rPr lang="en-US" dirty="0"/>
              <a:t>People are beginning to think of themselves as belonging to a social class, and there are increasing tensions between social classes.</a:t>
            </a:r>
          </a:p>
          <a:p>
            <a:pPr>
              <a:buFont typeface="Arial" panose="020B0604020202020204" pitchFamily="34" charset="0"/>
              <a:buChar char="•"/>
            </a:pPr>
            <a:r>
              <a:rPr lang="en-US" dirty="0"/>
              <a:t>The government does not respond to the needs of their society.</a:t>
            </a:r>
          </a:p>
          <a:p>
            <a:pPr>
              <a:buFont typeface="Arial" panose="020B0604020202020204" pitchFamily="34" charset="0"/>
              <a:buChar char="•"/>
            </a:pPr>
            <a:r>
              <a:rPr lang="en-US" dirty="0"/>
              <a:t>The government is unable to get enough support from any group to save itself.</a:t>
            </a:r>
          </a:p>
          <a:p>
            <a:pPr>
              <a:buFont typeface="Arial" panose="020B0604020202020204" pitchFamily="34" charset="0"/>
              <a:buChar char="•"/>
            </a:pPr>
            <a:r>
              <a:rPr lang="en-US" dirty="0"/>
              <a:t>The government cannot organize its finances correctly and is either going bankrupt or trying to tax heavily and unjustly.</a:t>
            </a:r>
          </a:p>
        </p:txBody>
      </p:sp>
    </p:spTree>
    <p:extLst>
      <p:ext uri="{BB962C8B-B14F-4D97-AF65-F5344CB8AC3E}">
        <p14:creationId xmlns:p14="http://schemas.microsoft.com/office/powerpoint/2010/main" val="43752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Revolutions Overview: Course that Revolutions Take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Impossible demands made of the government, which, if granted, would mean its end.</a:t>
            </a:r>
          </a:p>
          <a:p>
            <a:pPr>
              <a:buFont typeface="Arial" panose="020B0604020202020204" pitchFamily="34" charset="0"/>
              <a:buChar char="•"/>
            </a:pPr>
            <a:r>
              <a:rPr lang="en-US" dirty="0"/>
              <a:t>Unsuccessful government attempts to suppress revolutionaries.</a:t>
            </a:r>
          </a:p>
          <a:p>
            <a:pPr>
              <a:buFont typeface="Arial" panose="020B0604020202020204" pitchFamily="34" charset="0"/>
              <a:buChar char="•"/>
            </a:pPr>
            <a:r>
              <a:rPr lang="en-US" dirty="0"/>
              <a:t>Revolutionaries gain power and seem united.</a:t>
            </a:r>
          </a:p>
          <a:p>
            <a:pPr>
              <a:buFont typeface="Arial" panose="020B0604020202020204" pitchFamily="34" charset="0"/>
              <a:buChar char="•"/>
            </a:pPr>
            <a:r>
              <a:rPr lang="en-US" dirty="0"/>
              <a:t>Once in power, revolutionaries begin to quarrel amongst themselves, and unity begins to dissolve.</a:t>
            </a:r>
          </a:p>
          <a:p>
            <a:pPr>
              <a:buFont typeface="Arial" panose="020B0604020202020204" pitchFamily="34" charset="0"/>
              <a:buChar char="•"/>
            </a:pPr>
            <a:r>
              <a:rPr lang="en-US" dirty="0"/>
              <a:t>Power is gained by progressively more radical groups until finally a lunatic gains almost complete control. </a:t>
            </a:r>
          </a:p>
          <a:p>
            <a:pPr>
              <a:buFont typeface="Arial" panose="020B0604020202020204" pitchFamily="34" charset="0"/>
              <a:buChar char="•"/>
            </a:pPr>
            <a:r>
              <a:rPr lang="en-US" dirty="0"/>
              <a:t>A period of terror occurs.</a:t>
            </a:r>
          </a:p>
          <a:p>
            <a:pPr>
              <a:buFont typeface="Arial" panose="020B0604020202020204" pitchFamily="34" charset="0"/>
              <a:buChar char="•"/>
            </a:pPr>
            <a:r>
              <a:rPr lang="en-US" dirty="0"/>
              <a:t>Moderate groups regain power. The revolution is over.</a:t>
            </a:r>
          </a:p>
        </p:txBody>
      </p:sp>
    </p:spTree>
    <p:extLst>
      <p:ext uri="{BB962C8B-B14F-4D97-AF65-F5344CB8AC3E}">
        <p14:creationId xmlns:p14="http://schemas.microsoft.com/office/powerpoint/2010/main" val="343481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Revolutions Overview: Results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Did the ideals of the revolution change as its leadership changed?</a:t>
            </a:r>
          </a:p>
          <a:p>
            <a:pPr>
              <a:buFont typeface="Arial" panose="020B0604020202020204" pitchFamily="34" charset="0"/>
              <a:buChar char="•"/>
            </a:pPr>
            <a:r>
              <a:rPr lang="en-US" dirty="0"/>
              <a:t>Were the original goals of the revolution achieved? At what point?</a:t>
            </a:r>
          </a:p>
          <a:p>
            <a:pPr>
              <a:buFont typeface="Arial" panose="020B0604020202020204" pitchFamily="34" charset="0"/>
              <a:buChar char="•"/>
            </a:pPr>
            <a:r>
              <a:rPr lang="en-US" dirty="0"/>
              <a:t>Which social classes gained the most from the revolution? Which lost?</a:t>
            </a:r>
          </a:p>
          <a:p>
            <a:pPr>
              <a:buFont typeface="Arial" panose="020B0604020202020204" pitchFamily="34" charset="0"/>
              <a:buChar char="•"/>
            </a:pPr>
            <a:r>
              <a:rPr lang="en-US" dirty="0"/>
              <a:t>How was the old political, social, economic order of society changed as a result of the revolution?</a:t>
            </a:r>
          </a:p>
        </p:txBody>
      </p:sp>
    </p:spTree>
    <p:extLst>
      <p:ext uri="{BB962C8B-B14F-4D97-AF65-F5344CB8AC3E}">
        <p14:creationId xmlns:p14="http://schemas.microsoft.com/office/powerpoint/2010/main" val="259393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Recipe for Revolution</a:t>
            </a:r>
          </a:p>
        </p:txBody>
      </p:sp>
      <p:sp>
        <p:nvSpPr>
          <p:cNvPr id="3" name="Content Placeholder 2"/>
          <p:cNvSpPr>
            <a:spLocks noGrp="1"/>
          </p:cNvSpPr>
          <p:nvPr>
            <p:ph idx="1"/>
          </p:nvPr>
        </p:nvSpPr>
        <p:spPr/>
        <p:txBody>
          <a:bodyPr/>
          <a:lstStyle/>
          <a:p>
            <a:r>
              <a:rPr lang="en-US" dirty="0"/>
              <a:t>Revolutions are major turning points in history and regardless of where they occur, some common factors are present. These causes include a great divide between the social classes, a crisis which negatively impacts the masses (famine, drought), increasing unhappiness or loss of faith in the government or ruling power and the desire for equality and ideals and philosophies which provide a common rallying ground for the unhappy class.</a:t>
            </a:r>
          </a:p>
          <a:p>
            <a:endParaRPr lang="en-US" dirty="0"/>
          </a:p>
        </p:txBody>
      </p:sp>
    </p:spTree>
    <p:extLst>
      <p:ext uri="{BB962C8B-B14F-4D97-AF65-F5344CB8AC3E}">
        <p14:creationId xmlns:p14="http://schemas.microsoft.com/office/powerpoint/2010/main" val="24797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for a Successful Revolution</a:t>
            </a:r>
          </a:p>
        </p:txBody>
      </p:sp>
      <p:sp>
        <p:nvSpPr>
          <p:cNvPr id="4" name="Text Placeholder 3"/>
          <p:cNvSpPr>
            <a:spLocks noGrp="1"/>
          </p:cNvSpPr>
          <p:nvPr>
            <p:ph type="body" idx="1"/>
          </p:nvPr>
        </p:nvSpPr>
        <p:spPr/>
        <p:txBody>
          <a:bodyPr/>
          <a:lstStyle/>
          <a:p>
            <a:r>
              <a:rPr lang="en-US" dirty="0"/>
              <a:t>Opposing Sides</a:t>
            </a:r>
          </a:p>
        </p:txBody>
      </p:sp>
      <p:sp>
        <p:nvSpPr>
          <p:cNvPr id="5" name="Content Placeholder 4"/>
          <p:cNvSpPr>
            <a:spLocks noGrp="1"/>
          </p:cNvSpPr>
          <p:nvPr>
            <p:ph sz="half" idx="2"/>
          </p:nvPr>
        </p:nvSpPr>
        <p:spPr/>
        <p:txBody>
          <a:bodyPr>
            <a:normAutofit fontScale="92500"/>
          </a:bodyPr>
          <a:lstStyle/>
          <a:p>
            <a:pPr lvl="1"/>
            <a:r>
              <a:rPr lang="en-US" sz="2000" dirty="0"/>
              <a:t>Conservatives – usually wealthy property owners &amp; nobility. They argued for protecting the traditional monarchies in Europe.</a:t>
            </a:r>
            <a:endParaRPr lang="en-US" sz="2400" dirty="0"/>
          </a:p>
          <a:p>
            <a:pPr lvl="1"/>
            <a:r>
              <a:rPr lang="en-US" sz="2000" dirty="0"/>
              <a:t>Liberals – mostly middle-class business leaders and merchants. They wanted to give more power to elected parliaments, but only the educated and landowners would vote. </a:t>
            </a:r>
            <a:endParaRPr lang="en-US" sz="2400" dirty="0"/>
          </a:p>
          <a:p>
            <a:pPr lvl="1"/>
            <a:r>
              <a:rPr lang="en-US" sz="2000" dirty="0"/>
              <a:t>Radicals – favored drastic change to extend democracy to all people. They believed that governments should practice the ideas of liberty, equality and brotherhood.</a:t>
            </a:r>
            <a:endParaRPr lang="en-US" sz="2400" dirty="0"/>
          </a:p>
        </p:txBody>
      </p:sp>
      <p:sp>
        <p:nvSpPr>
          <p:cNvPr id="6" name="Text Placeholder 5"/>
          <p:cNvSpPr>
            <a:spLocks noGrp="1"/>
          </p:cNvSpPr>
          <p:nvPr>
            <p:ph type="body" sz="quarter" idx="3"/>
          </p:nvPr>
        </p:nvSpPr>
        <p:spPr/>
        <p:txBody>
          <a:bodyPr/>
          <a:lstStyle/>
          <a:p>
            <a:r>
              <a:rPr lang="en-US" dirty="0"/>
              <a:t>Conditions and ailments</a:t>
            </a:r>
          </a:p>
        </p:txBody>
      </p:sp>
      <p:sp>
        <p:nvSpPr>
          <p:cNvPr id="7" name="Content Placeholder 6"/>
          <p:cNvSpPr>
            <a:spLocks noGrp="1"/>
          </p:cNvSpPr>
          <p:nvPr>
            <p:ph sz="quarter" idx="4"/>
          </p:nvPr>
        </p:nvSpPr>
        <p:spPr/>
        <p:txBody>
          <a:bodyPr>
            <a:normAutofit/>
          </a:bodyPr>
          <a:lstStyle/>
          <a:p>
            <a:pPr lvl="1"/>
            <a:r>
              <a:rPr lang="en-US" dirty="0"/>
              <a:t>Political Problems (abuses of power, foreign controls, etc.) </a:t>
            </a:r>
            <a:endParaRPr lang="en-US" sz="2000" dirty="0"/>
          </a:p>
          <a:p>
            <a:pPr lvl="1"/>
            <a:r>
              <a:rPr lang="en-US" dirty="0"/>
              <a:t>Social Class Conflict (unequal rights, minority persecution, etc.) </a:t>
            </a:r>
            <a:endParaRPr lang="en-US" sz="2000" dirty="0"/>
          </a:p>
          <a:p>
            <a:pPr lvl="1"/>
            <a:r>
              <a:rPr lang="en-US" dirty="0"/>
              <a:t>Economic Crisis (extreme debt, heavy taxes, poverty, etc.)</a:t>
            </a:r>
            <a:endParaRPr lang="en-US" sz="2000" dirty="0"/>
          </a:p>
          <a:p>
            <a:pPr lvl="1"/>
            <a:r>
              <a:rPr lang="en-US" dirty="0"/>
              <a:t>Time of Development.</a:t>
            </a:r>
            <a:endParaRPr lang="en-US" sz="2000" dirty="0"/>
          </a:p>
        </p:txBody>
      </p:sp>
    </p:spTree>
    <p:extLst>
      <p:ext uri="{BB962C8B-B14F-4D97-AF65-F5344CB8AC3E}">
        <p14:creationId xmlns:p14="http://schemas.microsoft.com/office/powerpoint/2010/main" val="265323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for a Successful Revolution</a:t>
            </a:r>
          </a:p>
        </p:txBody>
      </p:sp>
      <p:sp>
        <p:nvSpPr>
          <p:cNvPr id="4" name="Text Placeholder 3"/>
          <p:cNvSpPr>
            <a:spLocks noGrp="1"/>
          </p:cNvSpPr>
          <p:nvPr>
            <p:ph type="body" idx="1"/>
          </p:nvPr>
        </p:nvSpPr>
        <p:spPr/>
        <p:txBody>
          <a:bodyPr/>
          <a:lstStyle/>
          <a:p>
            <a:r>
              <a:rPr lang="en-US" dirty="0"/>
              <a:t>Philosophical or Political goals</a:t>
            </a:r>
          </a:p>
        </p:txBody>
      </p:sp>
      <p:sp>
        <p:nvSpPr>
          <p:cNvPr id="5" name="Content Placeholder 4"/>
          <p:cNvSpPr>
            <a:spLocks noGrp="1"/>
          </p:cNvSpPr>
          <p:nvPr>
            <p:ph sz="half" idx="2"/>
          </p:nvPr>
        </p:nvSpPr>
        <p:spPr/>
        <p:txBody>
          <a:bodyPr>
            <a:normAutofit/>
          </a:bodyPr>
          <a:lstStyle/>
          <a:p>
            <a:pPr lvl="1"/>
            <a:r>
              <a:rPr lang="en-US" dirty="0"/>
              <a:t>Clearly defined publications (declarations, manifestos, etc.) </a:t>
            </a:r>
            <a:endParaRPr lang="en-US" sz="2000" dirty="0"/>
          </a:p>
          <a:p>
            <a:pPr lvl="1"/>
            <a:r>
              <a:rPr lang="en-US" dirty="0"/>
              <a:t>Corresponding Slogan(s) [i.e. “No taxation without representation] </a:t>
            </a:r>
            <a:endParaRPr lang="en-US" sz="2000" dirty="0"/>
          </a:p>
        </p:txBody>
      </p:sp>
      <p:sp>
        <p:nvSpPr>
          <p:cNvPr id="6" name="Text Placeholder 5"/>
          <p:cNvSpPr>
            <a:spLocks noGrp="1"/>
          </p:cNvSpPr>
          <p:nvPr>
            <p:ph type="body" sz="quarter" idx="3"/>
          </p:nvPr>
        </p:nvSpPr>
        <p:spPr/>
        <p:txBody>
          <a:bodyPr/>
          <a:lstStyle/>
          <a:p>
            <a:r>
              <a:rPr lang="en-US" dirty="0"/>
              <a:t>Accomplished Leadership</a:t>
            </a:r>
          </a:p>
        </p:txBody>
      </p:sp>
      <p:sp>
        <p:nvSpPr>
          <p:cNvPr id="7" name="Content Placeholder 6"/>
          <p:cNvSpPr>
            <a:spLocks noGrp="1"/>
          </p:cNvSpPr>
          <p:nvPr>
            <p:ph sz="quarter" idx="4"/>
          </p:nvPr>
        </p:nvSpPr>
        <p:spPr/>
        <p:txBody>
          <a:bodyPr/>
          <a:lstStyle/>
          <a:p>
            <a:pPr lvl="1"/>
            <a:r>
              <a:rPr lang="en-US" dirty="0"/>
              <a:t>Key Individuals.</a:t>
            </a:r>
            <a:endParaRPr lang="en-US" sz="2000" dirty="0"/>
          </a:p>
          <a:p>
            <a:pPr lvl="1"/>
            <a:r>
              <a:rPr lang="en-US" dirty="0"/>
              <a:t>Organized Groups (coalitions, unions, factions)</a:t>
            </a:r>
            <a:endParaRPr lang="en-US" sz="2000" dirty="0"/>
          </a:p>
        </p:txBody>
      </p:sp>
    </p:spTree>
    <p:extLst>
      <p:ext uri="{BB962C8B-B14F-4D97-AF65-F5344CB8AC3E}">
        <p14:creationId xmlns:p14="http://schemas.microsoft.com/office/powerpoint/2010/main" val="20758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Elements for a successful Revolution</a:t>
            </a:r>
          </a:p>
        </p:txBody>
      </p:sp>
      <p:sp>
        <p:nvSpPr>
          <p:cNvPr id="9" name="Text Placeholder 8"/>
          <p:cNvSpPr>
            <a:spLocks noGrp="1"/>
          </p:cNvSpPr>
          <p:nvPr>
            <p:ph type="body" idx="1"/>
          </p:nvPr>
        </p:nvSpPr>
        <p:spPr/>
        <p:txBody>
          <a:bodyPr/>
          <a:lstStyle/>
          <a:p>
            <a:r>
              <a:rPr lang="en-US" dirty="0"/>
              <a:t>Critical Events (important steps or stages) </a:t>
            </a:r>
          </a:p>
        </p:txBody>
      </p:sp>
      <p:sp>
        <p:nvSpPr>
          <p:cNvPr id="8" name="Content Placeholder 7"/>
          <p:cNvSpPr>
            <a:spLocks noGrp="1"/>
          </p:cNvSpPr>
          <p:nvPr>
            <p:ph sz="half" idx="2"/>
          </p:nvPr>
        </p:nvSpPr>
        <p:spPr/>
        <p:txBody>
          <a:bodyPr/>
          <a:lstStyle/>
          <a:p>
            <a:pPr lvl="1"/>
            <a:r>
              <a:rPr lang="en-US" dirty="0"/>
              <a:t>Symbolic Action (big event that makes everyone mad) </a:t>
            </a:r>
            <a:endParaRPr lang="en-US" sz="2000" dirty="0"/>
          </a:p>
          <a:p>
            <a:pPr lvl="1"/>
            <a:r>
              <a:rPr lang="en-US" dirty="0"/>
              <a:t>Significant Crisis (violence, terror, punishment, or abuses) </a:t>
            </a:r>
            <a:endParaRPr lang="en-US" sz="2000" dirty="0"/>
          </a:p>
          <a:p>
            <a:pPr lvl="1"/>
            <a:r>
              <a:rPr lang="en-US" dirty="0"/>
              <a:t>Spread of Ideologies (call for freedoms, equal rights, etc.) </a:t>
            </a:r>
            <a:endParaRPr lang="en-US" sz="2000" dirty="0"/>
          </a:p>
          <a:p>
            <a:pPr lvl="1"/>
            <a:r>
              <a:rPr lang="en-US" dirty="0"/>
              <a:t>Supply of Weapons </a:t>
            </a:r>
            <a:endParaRPr lang="en-US" sz="2000" dirty="0"/>
          </a:p>
          <a:p>
            <a:pPr lvl="1"/>
            <a:r>
              <a:rPr lang="en-US" dirty="0"/>
              <a:t>Reactionary Forces</a:t>
            </a:r>
            <a:r>
              <a:rPr lang="en-US" b="1" u="sng" dirty="0"/>
              <a:t> </a:t>
            </a:r>
            <a:endParaRPr lang="en-US" sz="2000" dirty="0"/>
          </a:p>
          <a:p>
            <a:endParaRPr lang="en-US" dirty="0"/>
          </a:p>
        </p:txBody>
      </p:sp>
      <p:sp>
        <p:nvSpPr>
          <p:cNvPr id="12" name="Text Placeholder 11"/>
          <p:cNvSpPr>
            <a:spLocks noGrp="1"/>
          </p:cNvSpPr>
          <p:nvPr>
            <p:ph type="body" sz="quarter" idx="3"/>
          </p:nvPr>
        </p:nvSpPr>
        <p:spPr/>
        <p:txBody>
          <a:bodyPr/>
          <a:lstStyle/>
          <a:p>
            <a:endParaRPr lang="en-US"/>
          </a:p>
        </p:txBody>
      </p:sp>
      <p:sp>
        <p:nvSpPr>
          <p:cNvPr id="13" name="Content Placeholder 12"/>
          <p:cNvSpPr>
            <a:spLocks noGrp="1"/>
          </p:cNvSpPr>
          <p:nvPr>
            <p:ph sz="quarter" idx="4"/>
          </p:nvPr>
        </p:nvSpPr>
        <p:spPr/>
        <p:txBody>
          <a:bodyPr/>
          <a:lstStyle/>
          <a:p>
            <a:endParaRPr lang="en-US"/>
          </a:p>
        </p:txBody>
      </p:sp>
    </p:spTree>
    <p:extLst>
      <p:ext uri="{BB962C8B-B14F-4D97-AF65-F5344CB8AC3E}">
        <p14:creationId xmlns:p14="http://schemas.microsoft.com/office/powerpoint/2010/main" val="328251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Recipe Requirements</a:t>
            </a:r>
          </a:p>
        </p:txBody>
      </p:sp>
      <p:sp>
        <p:nvSpPr>
          <p:cNvPr id="9" name="Text Placeholder 8"/>
          <p:cNvSpPr>
            <a:spLocks noGrp="1"/>
          </p:cNvSpPr>
          <p:nvPr>
            <p:ph type="body" idx="1"/>
          </p:nvPr>
        </p:nvSpPr>
        <p:spPr/>
        <p:txBody>
          <a:bodyPr/>
          <a:lstStyle/>
          <a:p>
            <a:r>
              <a:rPr lang="en-US" sz="2000" dirty="0"/>
              <a:t>Ingredients</a:t>
            </a:r>
            <a:endParaRPr lang="en-US" dirty="0"/>
          </a:p>
        </p:txBody>
      </p:sp>
      <p:sp>
        <p:nvSpPr>
          <p:cNvPr id="7" name="Content Placeholder 6"/>
          <p:cNvSpPr>
            <a:spLocks noGrp="1"/>
          </p:cNvSpPr>
          <p:nvPr>
            <p:ph sz="half" idx="2"/>
          </p:nvPr>
        </p:nvSpPr>
        <p:spPr/>
        <p:txBody>
          <a:bodyPr>
            <a:normAutofit fontScale="85000" lnSpcReduction="20000"/>
          </a:bodyPr>
          <a:lstStyle/>
          <a:p>
            <a:pPr lvl="1"/>
            <a:r>
              <a:rPr lang="en-US" dirty="0"/>
              <a:t>Consider what “ingredients” or elements go into a revolution and HOW MUCH of each is used. </a:t>
            </a:r>
            <a:endParaRPr lang="en-US" sz="2000" dirty="0"/>
          </a:p>
          <a:p>
            <a:pPr lvl="2"/>
            <a:r>
              <a:rPr lang="en-US" dirty="0"/>
              <a:t>What must be in place in a country PRIOR to a revolution occurring? For example: “several cups of angry peasants?” “A dash of Rousseau”? “A tablespoon of absolute power”?</a:t>
            </a:r>
            <a:endParaRPr lang="en-US" sz="1600" dirty="0"/>
          </a:p>
          <a:p>
            <a:pPr lvl="1"/>
            <a:r>
              <a:rPr lang="en-US" dirty="0"/>
              <a:t>Create a fully-detailed list of ingredients with AT LEAST 5 ingredients that pertain to revolution. </a:t>
            </a:r>
            <a:endParaRPr lang="en-US" sz="2000" dirty="0"/>
          </a:p>
          <a:p>
            <a:pPr lvl="2"/>
            <a:r>
              <a:rPr lang="en-US" dirty="0"/>
              <a:t>Put the ingredients that are most important (and you need more of) first and those of lesser importance - or you need less of - later.</a:t>
            </a:r>
            <a:endParaRPr lang="en-US" sz="1600" dirty="0"/>
          </a:p>
          <a:p>
            <a:pPr lvl="1"/>
            <a:r>
              <a:rPr lang="en-US" dirty="0"/>
              <a:t>You should have at least 2-3 ingredients illustrating the general condition of the people and/or the problems in the land (crop failures, plagues, droughts) before a revolution takes place, 2-3 ingredients illustrating the abuse and oppression of the government, a catalyst or a trigger that would send the discontent into revolutionary violence and 2-3 ingredients showing the ideas, revolutionary spirit, upwelling of anger, type of leaders, or fighting involved in the revolution itself. </a:t>
            </a:r>
            <a:endParaRPr lang="en-US" sz="2000" dirty="0"/>
          </a:p>
        </p:txBody>
      </p:sp>
      <p:sp>
        <p:nvSpPr>
          <p:cNvPr id="10" name="Text Placeholder 9"/>
          <p:cNvSpPr>
            <a:spLocks noGrp="1"/>
          </p:cNvSpPr>
          <p:nvPr>
            <p:ph type="body" sz="quarter" idx="3"/>
          </p:nvPr>
        </p:nvSpPr>
        <p:spPr/>
        <p:txBody>
          <a:bodyPr/>
          <a:lstStyle/>
          <a:p>
            <a:r>
              <a:rPr lang="en-US" dirty="0"/>
              <a:t>Steps</a:t>
            </a:r>
          </a:p>
        </p:txBody>
      </p:sp>
      <p:sp>
        <p:nvSpPr>
          <p:cNvPr id="8" name="Content Placeholder 7"/>
          <p:cNvSpPr>
            <a:spLocks noGrp="1"/>
          </p:cNvSpPr>
          <p:nvPr>
            <p:ph sz="quarter" idx="4"/>
          </p:nvPr>
        </p:nvSpPr>
        <p:spPr/>
        <p:txBody>
          <a:bodyPr>
            <a:normAutofit/>
          </a:bodyPr>
          <a:lstStyle/>
          <a:p>
            <a:pPr lvl="1"/>
            <a:r>
              <a:rPr lang="en-US" dirty="0"/>
              <a:t>You need to use specific cooking terms to explain the STEPS of the revolution using your ingredient list Use cooking terms and verbs such as “mix together”, “beat” , “whip”, “simmer for 10 years”, “cook for ___”, “fold in…”. </a:t>
            </a:r>
            <a:endParaRPr lang="en-US" sz="2000" dirty="0"/>
          </a:p>
          <a:p>
            <a:pPr lvl="2"/>
            <a:r>
              <a:rPr lang="en-US" dirty="0"/>
              <a:t>Be creative, but make sure that these steps are accurate and are logical steps to a revolution. It should use actual steps from a real recipe. Thus, if you are making a revolutionary pizza, you need to spread (or toss) the crust, simmer the sauce and the slice (chop—get it?) the toppings; we should “see” that in the recipe as we read it. </a:t>
            </a:r>
            <a:endParaRPr lang="en-US" sz="1600" dirty="0"/>
          </a:p>
          <a:p>
            <a:endParaRPr lang="en-US" dirty="0"/>
          </a:p>
        </p:txBody>
      </p:sp>
    </p:spTree>
    <p:extLst>
      <p:ext uri="{BB962C8B-B14F-4D97-AF65-F5344CB8AC3E}">
        <p14:creationId xmlns:p14="http://schemas.microsoft.com/office/powerpoint/2010/main" val="349179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Recipe Requirements</a:t>
            </a:r>
          </a:p>
        </p:txBody>
      </p:sp>
      <p:sp>
        <p:nvSpPr>
          <p:cNvPr id="3" name="Content Placeholder 2"/>
          <p:cNvSpPr>
            <a:spLocks noGrp="1"/>
          </p:cNvSpPr>
          <p:nvPr>
            <p:ph sz="half" idx="1"/>
          </p:nvPr>
        </p:nvSpPr>
        <p:spPr/>
        <p:txBody>
          <a:bodyPr>
            <a:normAutofit fontScale="92500" lnSpcReduction="20000"/>
          </a:bodyPr>
          <a:lstStyle/>
          <a:p>
            <a:r>
              <a:rPr lang="en-US" sz="2400" dirty="0"/>
              <a:t>The expected yield for the recipe (overall impact or results from the revolution)</a:t>
            </a:r>
            <a:endParaRPr lang="en-US" sz="2800" dirty="0"/>
          </a:p>
          <a:p>
            <a:r>
              <a:rPr lang="en-US" sz="2400" dirty="0"/>
              <a:t>A visual graphic representation of the recipe and finished product.</a:t>
            </a:r>
            <a:endParaRPr lang="en-US" sz="2800" dirty="0"/>
          </a:p>
          <a:p>
            <a:pPr lvl="1"/>
            <a:r>
              <a:rPr lang="en-US" b="1" dirty="0"/>
              <a:t>EXTRA CREDIT: </a:t>
            </a:r>
            <a:r>
              <a:rPr lang="en-US" dirty="0"/>
              <a:t>Using a basic sheet cake, use the cake to visually show the ingredients and process of the revolution.</a:t>
            </a:r>
          </a:p>
          <a:p>
            <a:pPr lvl="0"/>
            <a:r>
              <a:rPr lang="en-US" dirty="0"/>
              <a:t>A picture of the “dish” showing revolutionary ideals on your webpage.</a:t>
            </a:r>
          </a:p>
          <a:p>
            <a:pPr lvl="0"/>
            <a:r>
              <a:rPr lang="en-US" dirty="0"/>
              <a:t>A neat, professional, colorful recipe that contains all of your steps in the revolution. We will combine all of the “recipes” into a cookbook.</a:t>
            </a:r>
            <a:endParaRPr lang="en-US" sz="2000" dirty="0"/>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In addition to your recipe you should also prepare to present your recipe to the class. Make sure to discuss the goals of your revolution, short-term effects, and long-term effects. </a:t>
            </a:r>
          </a:p>
          <a:p>
            <a:r>
              <a:rPr lang="en-US" dirty="0"/>
              <a:t>All groups should complete a MLA works cited page with the resources used for research for the above components.</a:t>
            </a:r>
          </a:p>
          <a:p>
            <a:r>
              <a:rPr lang="en-US" dirty="0"/>
              <a:t>Your recipe should be created on ONE webpage on your classes google site webpage. I have already created the webpage for you – all you need to do add the requirements above. You must access the site using your WCPSS ID. The website is: </a:t>
            </a:r>
            <a:r>
              <a:rPr lang="en-US" b="1" u="sng" dirty="0">
                <a:hlinkClick r:id="rId2"/>
              </a:rPr>
              <a:t>https://sites.google.com/wcpss.net/osbornrecipeforrevolution/home</a:t>
            </a:r>
            <a:r>
              <a:rPr lang="en-US" b="1" dirty="0"/>
              <a:t>.</a:t>
            </a:r>
            <a:endParaRPr lang="en-US" dirty="0"/>
          </a:p>
          <a:p>
            <a:endParaRPr lang="en-US" dirty="0"/>
          </a:p>
        </p:txBody>
      </p:sp>
    </p:spTree>
    <p:extLst>
      <p:ext uri="{BB962C8B-B14F-4D97-AF65-F5344CB8AC3E}">
        <p14:creationId xmlns:p14="http://schemas.microsoft.com/office/powerpoint/2010/main" val="75112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Rubric</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782007313"/>
              </p:ext>
            </p:extLst>
          </p:nvPr>
        </p:nvGraphicFramePr>
        <p:xfrm>
          <a:off x="1024128" y="1806498"/>
          <a:ext cx="10617745" cy="5051502"/>
        </p:xfrm>
        <a:graphic>
          <a:graphicData uri="http://schemas.openxmlformats.org/drawingml/2006/table">
            <a:tbl>
              <a:tblPr firstRow="1" bandRow="1">
                <a:tableStyleId>{5C22544A-7EE6-4342-B048-85BDC9FD1C3A}</a:tableStyleId>
              </a:tblPr>
              <a:tblGrid>
                <a:gridCol w="1415133">
                  <a:extLst>
                    <a:ext uri="{9D8B030D-6E8A-4147-A177-3AD203B41FA5}">
                      <a16:colId xmlns:a16="http://schemas.microsoft.com/office/drawing/2014/main" val="3448135310"/>
                    </a:ext>
                  </a:extLst>
                </a:gridCol>
                <a:gridCol w="2300653">
                  <a:extLst>
                    <a:ext uri="{9D8B030D-6E8A-4147-A177-3AD203B41FA5}">
                      <a16:colId xmlns:a16="http://schemas.microsoft.com/office/drawing/2014/main" val="4024055208"/>
                    </a:ext>
                  </a:extLst>
                </a:gridCol>
                <a:gridCol w="2300653">
                  <a:extLst>
                    <a:ext uri="{9D8B030D-6E8A-4147-A177-3AD203B41FA5}">
                      <a16:colId xmlns:a16="http://schemas.microsoft.com/office/drawing/2014/main" val="3120383314"/>
                    </a:ext>
                  </a:extLst>
                </a:gridCol>
                <a:gridCol w="2300653">
                  <a:extLst>
                    <a:ext uri="{9D8B030D-6E8A-4147-A177-3AD203B41FA5}">
                      <a16:colId xmlns:a16="http://schemas.microsoft.com/office/drawing/2014/main" val="2256098201"/>
                    </a:ext>
                  </a:extLst>
                </a:gridCol>
                <a:gridCol w="2300653">
                  <a:extLst>
                    <a:ext uri="{9D8B030D-6E8A-4147-A177-3AD203B41FA5}">
                      <a16:colId xmlns:a16="http://schemas.microsoft.com/office/drawing/2014/main" val="2191668076"/>
                    </a:ext>
                  </a:extLst>
                </a:gridCol>
              </a:tblGrid>
              <a:tr h="547121">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CATEGORY</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129947171"/>
                  </a:ext>
                </a:extLst>
              </a:tr>
              <a:tr h="989316">
                <a:tc>
                  <a:txBody>
                    <a:bodyPr/>
                    <a:lstStyle/>
                    <a:p>
                      <a:pPr marL="0" marR="0">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Graphics - Relevance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graphics are related to the topic and make it easier to understand. All borrowed graphics have a source citation.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graphics are related to the topic and most make it easier to understand. All borrowed graphics have a source citation.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graphics relate to the topic. Most borrowed graphics have a source citation.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Graphics do not relate to the topic OR several borrowed graphics do not have a source citation.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94678831"/>
                  </a:ext>
                </a:extLst>
              </a:tr>
              <a:tr h="741986">
                <a:tc>
                  <a:txBody>
                    <a:bodyPr/>
                    <a:lstStyle/>
                    <a:p>
                      <a:pPr marL="0" marR="0">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Required Elements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webpage includes all required elements as well as additional information.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required elements are included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but 1 of the required elements are included on the webpage.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Several required elements were missing.</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4918189"/>
                  </a:ext>
                </a:extLst>
              </a:tr>
              <a:tr h="547121">
                <a:tc>
                  <a:txBody>
                    <a:bodyPr/>
                    <a:lstStyle/>
                    <a:p>
                      <a:pPr marL="0" marR="0">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Content - Accuracy</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facts displayed on the webpage are accurate.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Most facts displayed on the webpage are accurate.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accurate facts are displayed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Few facts displayed on the poster are accurate.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04362248"/>
                  </a:ext>
                </a:extLst>
              </a:tr>
              <a:tr h="741986">
                <a:tc>
                  <a:txBody>
                    <a:bodyPr/>
                    <a:lstStyle/>
                    <a:p>
                      <a:pPr marL="0" marR="0">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Attractiveness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webpage is exceptionally attractive in terms of design, layout, and neatness.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webpage is attractive in terms of design, layout and neatness.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webpage is acceptably attractive though it may be a bit messy.</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webpage is distractingly messy or very poorly designed. It is not attractive.</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6501152"/>
                  </a:ext>
                </a:extLst>
              </a:tr>
              <a:tr h="741986">
                <a:tc>
                  <a:txBody>
                    <a:bodyPr/>
                    <a:lstStyle/>
                    <a:p>
                      <a:pPr marL="0" marR="0">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Grammar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are no grammatical mistakes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is 1 grammatical mistake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are 2 grammatical mistakes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are more than 2 grammatical mistakes on the webpage.</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31632400"/>
                  </a:ext>
                </a:extLst>
              </a:tr>
              <a:tr h="741986">
                <a:tc>
                  <a:txBody>
                    <a:bodyPr/>
                    <a:lstStyle/>
                    <a:p>
                      <a:pPr marL="0" marR="0">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Required Elements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webpage includes all required elements as well as additional information.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required elements are included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but 1 of the required elements are included on the webpage.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Several required elements were missing.</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32584588"/>
                  </a:ext>
                </a:extLst>
              </a:tr>
            </a:tbl>
          </a:graphicData>
        </a:graphic>
      </p:graphicFrame>
    </p:spTree>
    <p:extLst>
      <p:ext uri="{BB962C8B-B14F-4D97-AF65-F5344CB8AC3E}">
        <p14:creationId xmlns:p14="http://schemas.microsoft.com/office/powerpoint/2010/main" val="29076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 Assignments – Period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1977546"/>
              </p:ext>
            </p:extLst>
          </p:nvPr>
        </p:nvGraphicFramePr>
        <p:xfrm>
          <a:off x="1023938" y="1746661"/>
          <a:ext cx="9720262" cy="4937760"/>
        </p:xfrm>
        <a:graphic>
          <a:graphicData uri="http://schemas.openxmlformats.org/drawingml/2006/table">
            <a:tbl>
              <a:tblPr firstRow="1" bandRow="1">
                <a:tableStyleId>{BC89EF96-8CEA-46FF-86C4-4CE0E7609802}</a:tableStyleId>
              </a:tblPr>
              <a:tblGrid>
                <a:gridCol w="4860131">
                  <a:extLst>
                    <a:ext uri="{9D8B030D-6E8A-4147-A177-3AD203B41FA5}">
                      <a16:colId xmlns:a16="http://schemas.microsoft.com/office/drawing/2014/main" val="102999595"/>
                    </a:ext>
                  </a:extLst>
                </a:gridCol>
                <a:gridCol w="4860131">
                  <a:extLst>
                    <a:ext uri="{9D8B030D-6E8A-4147-A177-3AD203B41FA5}">
                      <a16:colId xmlns:a16="http://schemas.microsoft.com/office/drawing/2014/main" val="15630550"/>
                    </a:ext>
                  </a:extLst>
                </a:gridCol>
              </a:tblGrid>
              <a:tr h="1484071">
                <a:tc>
                  <a:txBody>
                    <a:bodyPr/>
                    <a:lstStyle/>
                    <a:p>
                      <a:pPr marL="0" marR="0" algn="ctr">
                        <a:spcBef>
                          <a:spcPts val="0"/>
                        </a:spcBef>
                        <a:spcAft>
                          <a:spcPts val="0"/>
                        </a:spcAft>
                      </a:pPr>
                      <a:r>
                        <a:rPr lang="en-US" sz="1800" b="1" u="sng" dirty="0">
                          <a:effectLst/>
                          <a:latin typeface="+mn-lt"/>
                        </a:rPr>
                        <a:t>American Revolution (1775–1783)</a:t>
                      </a:r>
                      <a:endParaRPr lang="en-US" sz="1800" b="0" u="sng" dirty="0">
                        <a:effectLst/>
                        <a:latin typeface="+mn-lt"/>
                      </a:endParaRPr>
                    </a:p>
                    <a:p>
                      <a:pPr marL="0" marR="0" algn="ctr">
                        <a:spcBef>
                          <a:spcPts val="0"/>
                        </a:spcBef>
                        <a:spcAft>
                          <a:spcPts val="0"/>
                        </a:spcAft>
                      </a:pPr>
                      <a:r>
                        <a:rPr lang="en-US" sz="1800" b="0" dirty="0">
                          <a:effectLst/>
                          <a:latin typeface="+mn-lt"/>
                        </a:rPr>
                        <a:t>Noah</a:t>
                      </a:r>
                    </a:p>
                    <a:p>
                      <a:pPr marL="0" marR="0" algn="ctr">
                        <a:spcBef>
                          <a:spcPts val="0"/>
                        </a:spcBef>
                        <a:spcAft>
                          <a:spcPts val="0"/>
                        </a:spcAft>
                      </a:pPr>
                      <a:r>
                        <a:rPr lang="en-US" sz="1800" b="0" dirty="0">
                          <a:effectLst/>
                          <a:latin typeface="+mn-lt"/>
                        </a:rPr>
                        <a:t>Ava</a:t>
                      </a:r>
                    </a:p>
                    <a:p>
                      <a:pPr marL="0" marR="0" algn="ctr">
                        <a:spcBef>
                          <a:spcPts val="0"/>
                        </a:spcBef>
                        <a:spcAft>
                          <a:spcPts val="0"/>
                        </a:spcAft>
                      </a:pPr>
                      <a:r>
                        <a:rPr lang="en-US" sz="1800" b="0" dirty="0" err="1">
                          <a:effectLst/>
                          <a:latin typeface="+mn-lt"/>
                        </a:rPr>
                        <a:t>Carah</a:t>
                      </a:r>
                      <a:endParaRPr lang="en-US" sz="1800" b="0" dirty="0">
                        <a:effectLst/>
                        <a:latin typeface="+mn-lt"/>
                      </a:endParaRPr>
                    </a:p>
                    <a:p>
                      <a:pPr marL="0" marR="0" algn="ctr">
                        <a:spcBef>
                          <a:spcPts val="0"/>
                        </a:spcBef>
                        <a:spcAft>
                          <a:spcPts val="0"/>
                        </a:spcAft>
                      </a:pPr>
                      <a:r>
                        <a:rPr lang="en-US" sz="1800" b="0" dirty="0">
                          <a:effectLst/>
                          <a:latin typeface="+mn-lt"/>
                        </a:rPr>
                        <a:t>Damien</a:t>
                      </a:r>
                    </a:p>
                    <a:p>
                      <a:pPr marL="0" marR="0" algn="ctr">
                        <a:spcBef>
                          <a:spcPts val="0"/>
                        </a:spcBef>
                        <a:spcAft>
                          <a:spcPts val="0"/>
                        </a:spcAft>
                      </a:pPr>
                      <a:r>
                        <a:rPr lang="en-US" sz="1800" b="0" dirty="0">
                          <a:effectLst/>
                          <a:latin typeface="+mn-lt"/>
                        </a:rPr>
                        <a:t>Joey</a:t>
                      </a:r>
                      <a:endParaRPr lang="en-US" sz="1800" b="1" dirty="0">
                        <a:effectLst/>
                        <a:latin typeface="+mn-lt"/>
                      </a:endParaRPr>
                    </a:p>
                  </a:txBody>
                  <a:tcPr marL="68580" marR="68580" marT="0" marB="0"/>
                </a:tc>
                <a:tc>
                  <a:txBody>
                    <a:bodyPr/>
                    <a:lstStyle/>
                    <a:p>
                      <a:pPr marL="0" marR="0" algn="ctr">
                        <a:spcBef>
                          <a:spcPts val="0"/>
                        </a:spcBef>
                        <a:spcAft>
                          <a:spcPts val="0"/>
                        </a:spcAft>
                      </a:pPr>
                      <a:r>
                        <a:rPr lang="en-US" sz="1800" b="1" u="sng" dirty="0">
                          <a:effectLst/>
                          <a:latin typeface="+mn-lt"/>
                        </a:rPr>
                        <a:t>French Revolution (1789–1799)</a:t>
                      </a:r>
                    </a:p>
                    <a:p>
                      <a:pPr marL="0" marR="0" algn="ctr">
                        <a:spcBef>
                          <a:spcPts val="0"/>
                        </a:spcBef>
                        <a:spcAft>
                          <a:spcPts val="0"/>
                        </a:spcAft>
                      </a:pPr>
                      <a:r>
                        <a:rPr lang="en-US" sz="1800" b="0" dirty="0" err="1">
                          <a:effectLst/>
                          <a:latin typeface="+mn-lt"/>
                          <a:ea typeface="Times New Roman" panose="02020603050405020304" pitchFamily="18" charset="0"/>
                        </a:rPr>
                        <a:t>Karmella</a:t>
                      </a:r>
                      <a:endParaRPr lang="en-US" sz="1800" b="0" dirty="0">
                        <a:effectLst/>
                        <a:latin typeface="+mn-lt"/>
                        <a:ea typeface="Times New Roman" panose="02020603050405020304" pitchFamily="18" charset="0"/>
                      </a:endParaRPr>
                    </a:p>
                    <a:p>
                      <a:pPr marL="0" marR="0" algn="ctr">
                        <a:spcBef>
                          <a:spcPts val="0"/>
                        </a:spcBef>
                        <a:spcAft>
                          <a:spcPts val="0"/>
                        </a:spcAft>
                      </a:pPr>
                      <a:r>
                        <a:rPr lang="en-US" sz="1800" b="0" dirty="0">
                          <a:effectLst/>
                          <a:latin typeface="+mn-lt"/>
                          <a:ea typeface="Times New Roman" panose="02020603050405020304" pitchFamily="18" charset="0"/>
                        </a:rPr>
                        <a:t>Harrison</a:t>
                      </a:r>
                    </a:p>
                    <a:p>
                      <a:pPr marL="0" marR="0" algn="ctr">
                        <a:spcBef>
                          <a:spcPts val="0"/>
                        </a:spcBef>
                        <a:spcAft>
                          <a:spcPts val="0"/>
                        </a:spcAft>
                      </a:pPr>
                      <a:r>
                        <a:rPr lang="en-US" sz="1800" b="0" dirty="0">
                          <a:effectLst/>
                          <a:latin typeface="+mn-lt"/>
                          <a:ea typeface="Times New Roman" panose="02020603050405020304" pitchFamily="18" charset="0"/>
                        </a:rPr>
                        <a:t>Wade</a:t>
                      </a:r>
                    </a:p>
                    <a:p>
                      <a:pPr marL="0" marR="0" algn="ctr">
                        <a:spcBef>
                          <a:spcPts val="0"/>
                        </a:spcBef>
                        <a:spcAft>
                          <a:spcPts val="0"/>
                        </a:spcAft>
                      </a:pPr>
                      <a:r>
                        <a:rPr lang="en-US" sz="1800" b="0" dirty="0">
                          <a:effectLst/>
                          <a:latin typeface="+mn-lt"/>
                          <a:ea typeface="Times New Roman" panose="02020603050405020304" pitchFamily="18" charset="0"/>
                        </a:rPr>
                        <a:t>Edward</a:t>
                      </a:r>
                    </a:p>
                    <a:p>
                      <a:pPr marL="0" marR="0" algn="ctr">
                        <a:spcBef>
                          <a:spcPts val="0"/>
                        </a:spcBef>
                        <a:spcAft>
                          <a:spcPts val="0"/>
                        </a:spcAft>
                      </a:pPr>
                      <a:r>
                        <a:rPr lang="en-US" sz="1800" b="0" dirty="0">
                          <a:effectLst/>
                          <a:latin typeface="+mn-lt"/>
                          <a:ea typeface="Times New Roman" panose="02020603050405020304" pitchFamily="18" charset="0"/>
                        </a:rPr>
                        <a:t>Kari</a:t>
                      </a:r>
                    </a:p>
                  </a:txBody>
                  <a:tcPr marL="68580" marR="68580" marT="0" marB="0"/>
                </a:tc>
                <a:extLst>
                  <a:ext uri="{0D108BD9-81ED-4DB2-BD59-A6C34878D82A}">
                    <a16:rowId xmlns:a16="http://schemas.microsoft.com/office/drawing/2014/main" val="3994887407"/>
                  </a:ext>
                </a:extLst>
              </a:tr>
              <a:tr h="1580863">
                <a:tc>
                  <a:txBody>
                    <a:bodyPr/>
                    <a:lstStyle/>
                    <a:p>
                      <a:pPr marL="0" marR="0" algn="ctr">
                        <a:spcBef>
                          <a:spcPts val="0"/>
                        </a:spcBef>
                        <a:spcAft>
                          <a:spcPts val="0"/>
                        </a:spcAft>
                      </a:pPr>
                      <a:r>
                        <a:rPr lang="en-US" sz="1800" b="1" u="sng" dirty="0">
                          <a:effectLst/>
                          <a:latin typeface="+mn-lt"/>
                        </a:rPr>
                        <a:t>Haitian Revolution (1791–1804)</a:t>
                      </a:r>
                    </a:p>
                    <a:p>
                      <a:pPr marL="0" marR="0" algn="ctr">
                        <a:spcBef>
                          <a:spcPts val="0"/>
                        </a:spcBef>
                        <a:spcAft>
                          <a:spcPts val="0"/>
                        </a:spcAft>
                      </a:pPr>
                      <a:r>
                        <a:rPr lang="en-US" sz="1800" b="0" dirty="0">
                          <a:effectLst/>
                          <a:latin typeface="+mn-lt"/>
                          <a:ea typeface="Times New Roman" panose="02020603050405020304" pitchFamily="18" charset="0"/>
                        </a:rPr>
                        <a:t>Ryan E.</a:t>
                      </a:r>
                    </a:p>
                    <a:p>
                      <a:pPr marL="0" marR="0" algn="ctr">
                        <a:spcBef>
                          <a:spcPts val="0"/>
                        </a:spcBef>
                        <a:spcAft>
                          <a:spcPts val="0"/>
                        </a:spcAft>
                      </a:pPr>
                      <a:r>
                        <a:rPr lang="en-US" sz="1800" b="0" dirty="0">
                          <a:effectLst/>
                          <a:latin typeface="+mn-lt"/>
                          <a:ea typeface="Times New Roman" panose="02020603050405020304" pitchFamily="18" charset="0"/>
                        </a:rPr>
                        <a:t>Matthew</a:t>
                      </a:r>
                    </a:p>
                    <a:p>
                      <a:pPr marL="0" marR="0" algn="ctr">
                        <a:spcBef>
                          <a:spcPts val="0"/>
                        </a:spcBef>
                        <a:spcAft>
                          <a:spcPts val="0"/>
                        </a:spcAft>
                      </a:pPr>
                      <a:r>
                        <a:rPr lang="en-US" sz="1800" b="0" dirty="0">
                          <a:effectLst/>
                          <a:latin typeface="+mn-lt"/>
                          <a:ea typeface="Times New Roman" panose="02020603050405020304" pitchFamily="18" charset="0"/>
                        </a:rPr>
                        <a:t>Claire</a:t>
                      </a:r>
                    </a:p>
                    <a:p>
                      <a:pPr marL="0" marR="0" algn="ctr">
                        <a:spcBef>
                          <a:spcPts val="0"/>
                        </a:spcBef>
                        <a:spcAft>
                          <a:spcPts val="0"/>
                        </a:spcAft>
                      </a:pPr>
                      <a:r>
                        <a:rPr lang="en-US" sz="1800" b="0" dirty="0">
                          <a:effectLst/>
                          <a:latin typeface="+mn-lt"/>
                          <a:ea typeface="Times New Roman" panose="02020603050405020304" pitchFamily="18" charset="0"/>
                        </a:rPr>
                        <a:t>Cassidy</a:t>
                      </a:r>
                    </a:p>
                    <a:p>
                      <a:pPr marL="0" marR="0" algn="ctr">
                        <a:spcBef>
                          <a:spcPts val="0"/>
                        </a:spcBef>
                        <a:spcAft>
                          <a:spcPts val="0"/>
                        </a:spcAft>
                      </a:pPr>
                      <a:r>
                        <a:rPr lang="en-US" sz="1800" b="0" dirty="0" err="1">
                          <a:effectLst/>
                          <a:latin typeface="+mn-lt"/>
                          <a:ea typeface="Times New Roman" panose="02020603050405020304" pitchFamily="18" charset="0"/>
                        </a:rPr>
                        <a:t>Jaydiah</a:t>
                      </a:r>
                      <a:endParaRPr lang="en-US" sz="1800" b="0" dirty="0">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u="sng" dirty="0">
                          <a:effectLst/>
                          <a:latin typeface="+mn-lt"/>
                        </a:rPr>
                        <a:t>Glorious Revolution (1688)</a:t>
                      </a:r>
                    </a:p>
                    <a:p>
                      <a:pPr marL="0" marR="0" algn="ctr">
                        <a:spcBef>
                          <a:spcPts val="0"/>
                        </a:spcBef>
                        <a:spcAft>
                          <a:spcPts val="0"/>
                        </a:spcAft>
                      </a:pPr>
                      <a:r>
                        <a:rPr lang="en-US" sz="1800" b="0" dirty="0">
                          <a:effectLst/>
                          <a:latin typeface="+mn-lt"/>
                          <a:ea typeface="Times New Roman" panose="02020603050405020304" pitchFamily="18" charset="0"/>
                        </a:rPr>
                        <a:t>Ryan H.</a:t>
                      </a:r>
                    </a:p>
                    <a:p>
                      <a:pPr marL="0" marR="0" algn="ctr">
                        <a:spcBef>
                          <a:spcPts val="0"/>
                        </a:spcBef>
                        <a:spcAft>
                          <a:spcPts val="0"/>
                        </a:spcAft>
                      </a:pPr>
                      <a:r>
                        <a:rPr lang="en-US" sz="1800" b="0" dirty="0">
                          <a:effectLst/>
                          <a:latin typeface="+mn-lt"/>
                          <a:ea typeface="Times New Roman" panose="02020603050405020304" pitchFamily="18" charset="0"/>
                        </a:rPr>
                        <a:t>Heather</a:t>
                      </a:r>
                    </a:p>
                    <a:p>
                      <a:pPr marL="0" marR="0" algn="ctr">
                        <a:spcBef>
                          <a:spcPts val="0"/>
                        </a:spcBef>
                        <a:spcAft>
                          <a:spcPts val="0"/>
                        </a:spcAft>
                      </a:pPr>
                      <a:r>
                        <a:rPr lang="en-US" sz="1800" b="0" dirty="0">
                          <a:effectLst/>
                          <a:latin typeface="+mn-lt"/>
                          <a:ea typeface="Times New Roman" panose="02020603050405020304" pitchFamily="18" charset="0"/>
                        </a:rPr>
                        <a:t>Braden</a:t>
                      </a:r>
                    </a:p>
                    <a:p>
                      <a:pPr marL="0" marR="0" algn="ctr">
                        <a:spcBef>
                          <a:spcPts val="0"/>
                        </a:spcBef>
                        <a:spcAft>
                          <a:spcPts val="0"/>
                        </a:spcAft>
                      </a:pPr>
                      <a:r>
                        <a:rPr lang="en-US" sz="1800" b="0" dirty="0">
                          <a:effectLst/>
                          <a:latin typeface="+mn-lt"/>
                          <a:ea typeface="Times New Roman" panose="02020603050405020304" pitchFamily="18" charset="0"/>
                        </a:rPr>
                        <a:t>Jacob</a:t>
                      </a:r>
                    </a:p>
                  </a:txBody>
                  <a:tcPr marL="68580" marR="68580" marT="0" marB="0"/>
                </a:tc>
                <a:extLst>
                  <a:ext uri="{0D108BD9-81ED-4DB2-BD59-A6C34878D82A}">
                    <a16:rowId xmlns:a16="http://schemas.microsoft.com/office/drawing/2014/main" val="1401381976"/>
                  </a:ext>
                </a:extLst>
              </a:tr>
              <a:tr h="744323">
                <a:tc>
                  <a:txBody>
                    <a:bodyPr/>
                    <a:lstStyle/>
                    <a:p>
                      <a:pPr marL="0" marR="0" algn="ctr">
                        <a:spcBef>
                          <a:spcPts val="0"/>
                        </a:spcBef>
                        <a:spcAft>
                          <a:spcPts val="0"/>
                        </a:spcAft>
                      </a:pPr>
                      <a:r>
                        <a:rPr lang="en-US" sz="1800" b="1" u="sng" dirty="0">
                          <a:effectLst/>
                          <a:latin typeface="+mn-lt"/>
                        </a:rPr>
                        <a:t>South American Revolutions (1811-1821)</a:t>
                      </a:r>
                    </a:p>
                    <a:p>
                      <a:pPr marL="0" marR="0" algn="ctr">
                        <a:spcBef>
                          <a:spcPts val="0"/>
                        </a:spcBef>
                        <a:spcAft>
                          <a:spcPts val="0"/>
                        </a:spcAft>
                      </a:pPr>
                      <a:r>
                        <a:rPr lang="en-US" sz="1800" b="0" dirty="0" err="1">
                          <a:effectLst/>
                          <a:latin typeface="+mn-lt"/>
                          <a:ea typeface="Times New Roman" panose="02020603050405020304" pitchFamily="18" charset="0"/>
                        </a:rPr>
                        <a:t>Kyren</a:t>
                      </a:r>
                      <a:endParaRPr lang="en-US" sz="1800" b="0" dirty="0">
                        <a:effectLst/>
                        <a:latin typeface="+mn-lt"/>
                        <a:ea typeface="Times New Roman" panose="02020603050405020304" pitchFamily="18" charset="0"/>
                      </a:endParaRPr>
                    </a:p>
                    <a:p>
                      <a:pPr marL="0" marR="0" algn="ctr">
                        <a:spcBef>
                          <a:spcPts val="0"/>
                        </a:spcBef>
                        <a:spcAft>
                          <a:spcPts val="0"/>
                        </a:spcAft>
                      </a:pPr>
                      <a:r>
                        <a:rPr lang="en-US" sz="1800" b="0" dirty="0">
                          <a:effectLst/>
                          <a:latin typeface="+mn-lt"/>
                          <a:ea typeface="Times New Roman" panose="02020603050405020304" pitchFamily="18" charset="0"/>
                        </a:rPr>
                        <a:t>Danny</a:t>
                      </a:r>
                    </a:p>
                    <a:p>
                      <a:pPr marL="0" marR="0" algn="ctr">
                        <a:spcBef>
                          <a:spcPts val="0"/>
                        </a:spcBef>
                        <a:spcAft>
                          <a:spcPts val="0"/>
                        </a:spcAft>
                      </a:pPr>
                      <a:r>
                        <a:rPr lang="en-US" sz="1800" b="0" dirty="0">
                          <a:effectLst/>
                          <a:latin typeface="+mn-lt"/>
                          <a:ea typeface="Times New Roman" panose="02020603050405020304" pitchFamily="18" charset="0"/>
                        </a:rPr>
                        <a:t>Reese</a:t>
                      </a:r>
                    </a:p>
                    <a:p>
                      <a:pPr marL="0" marR="0" algn="ctr">
                        <a:spcBef>
                          <a:spcPts val="0"/>
                        </a:spcBef>
                        <a:spcAft>
                          <a:spcPts val="0"/>
                        </a:spcAft>
                      </a:pPr>
                      <a:r>
                        <a:rPr lang="en-US" sz="1800" b="0" dirty="0">
                          <a:effectLst/>
                          <a:latin typeface="+mn-lt"/>
                          <a:ea typeface="Times New Roman" panose="02020603050405020304" pitchFamily="18" charset="0"/>
                        </a:rPr>
                        <a:t>Katie</a:t>
                      </a:r>
                    </a:p>
                  </a:txBody>
                  <a:tcPr marL="68580" marR="68580" marT="0" marB="0"/>
                </a:tc>
                <a:tc>
                  <a:txBody>
                    <a:bodyPr/>
                    <a:lstStyle/>
                    <a:p>
                      <a:pPr marL="0" marR="0" algn="ctr">
                        <a:spcBef>
                          <a:spcPts val="0"/>
                        </a:spcBef>
                        <a:spcAft>
                          <a:spcPts val="0"/>
                        </a:spcAft>
                      </a:pPr>
                      <a:r>
                        <a:rPr lang="en-US" sz="1800" b="1" u="sng" dirty="0">
                          <a:effectLst/>
                          <a:latin typeface="+mn-lt"/>
                        </a:rPr>
                        <a:t>Mexican Revolution (1810-1821)</a:t>
                      </a:r>
                    </a:p>
                    <a:p>
                      <a:pPr marL="0" marR="0" algn="ctr">
                        <a:spcBef>
                          <a:spcPts val="0"/>
                        </a:spcBef>
                        <a:spcAft>
                          <a:spcPts val="0"/>
                        </a:spcAft>
                      </a:pPr>
                      <a:r>
                        <a:rPr lang="en-US" sz="1800" b="0" dirty="0">
                          <a:effectLst/>
                          <a:latin typeface="+mn-lt"/>
                          <a:ea typeface="Times New Roman" panose="02020603050405020304" pitchFamily="18" charset="0"/>
                        </a:rPr>
                        <a:t>Tori</a:t>
                      </a:r>
                    </a:p>
                    <a:p>
                      <a:pPr marL="0" marR="0" algn="ctr">
                        <a:spcBef>
                          <a:spcPts val="0"/>
                        </a:spcBef>
                        <a:spcAft>
                          <a:spcPts val="0"/>
                        </a:spcAft>
                      </a:pPr>
                      <a:r>
                        <a:rPr lang="en-US" sz="1800" b="0" dirty="0">
                          <a:effectLst/>
                          <a:latin typeface="+mn-lt"/>
                          <a:ea typeface="Times New Roman" panose="02020603050405020304" pitchFamily="18" charset="0"/>
                        </a:rPr>
                        <a:t>Hannah</a:t>
                      </a:r>
                    </a:p>
                    <a:p>
                      <a:pPr marL="0" marR="0" algn="ctr">
                        <a:spcBef>
                          <a:spcPts val="0"/>
                        </a:spcBef>
                        <a:spcAft>
                          <a:spcPts val="0"/>
                        </a:spcAft>
                      </a:pPr>
                      <a:r>
                        <a:rPr lang="en-US" sz="1800" b="0" dirty="0">
                          <a:effectLst/>
                          <a:latin typeface="+mn-lt"/>
                          <a:ea typeface="Times New Roman" panose="02020603050405020304" pitchFamily="18" charset="0"/>
                        </a:rPr>
                        <a:t>Andrew</a:t>
                      </a:r>
                    </a:p>
                    <a:p>
                      <a:pPr marL="0" marR="0" algn="ctr">
                        <a:spcBef>
                          <a:spcPts val="0"/>
                        </a:spcBef>
                        <a:spcAft>
                          <a:spcPts val="0"/>
                        </a:spcAft>
                      </a:pPr>
                      <a:r>
                        <a:rPr lang="en-US" sz="1800" b="0" dirty="0">
                          <a:effectLst/>
                          <a:latin typeface="+mn-lt"/>
                          <a:ea typeface="Times New Roman" panose="02020603050405020304" pitchFamily="18" charset="0"/>
                        </a:rPr>
                        <a:t>Abby</a:t>
                      </a:r>
                    </a:p>
                    <a:p>
                      <a:pPr marL="0" marR="0" algn="ctr">
                        <a:spcBef>
                          <a:spcPts val="0"/>
                        </a:spcBef>
                        <a:spcAft>
                          <a:spcPts val="0"/>
                        </a:spcAft>
                      </a:pPr>
                      <a:r>
                        <a:rPr lang="en-US" sz="1800" b="0" dirty="0">
                          <a:effectLst/>
                          <a:latin typeface="+mn-lt"/>
                          <a:ea typeface="Times New Roman" panose="02020603050405020304" pitchFamily="18" charset="0"/>
                        </a:rPr>
                        <a:t>Olivia</a:t>
                      </a:r>
                    </a:p>
                  </a:txBody>
                  <a:tcPr marL="68580" marR="68580" marT="0" marB="0"/>
                </a:tc>
                <a:extLst>
                  <a:ext uri="{0D108BD9-81ED-4DB2-BD59-A6C34878D82A}">
                    <a16:rowId xmlns:a16="http://schemas.microsoft.com/office/drawing/2014/main" val="1709418646"/>
                  </a:ext>
                </a:extLst>
              </a:tr>
            </a:tbl>
          </a:graphicData>
        </a:graphic>
      </p:graphicFrame>
    </p:spTree>
    <p:extLst>
      <p:ext uri="{BB962C8B-B14F-4D97-AF65-F5344CB8AC3E}">
        <p14:creationId xmlns:p14="http://schemas.microsoft.com/office/powerpoint/2010/main" val="6282809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1494</TotalTime>
  <Words>1505</Words>
  <Application>Microsoft Office PowerPoint</Application>
  <PresentationFormat>Widescreen</PresentationFormat>
  <Paragraphs>207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Times New Roman</vt:lpstr>
      <vt:lpstr>Tw Cen MT</vt:lpstr>
      <vt:lpstr>Tw Cen MT Condensed</vt:lpstr>
      <vt:lpstr>Wingdings 3</vt:lpstr>
      <vt:lpstr>Integral</vt:lpstr>
      <vt:lpstr>Recipe for Revolution</vt:lpstr>
      <vt:lpstr>Recipe for Revolution</vt:lpstr>
      <vt:lpstr>Elements for a Successful Revolution</vt:lpstr>
      <vt:lpstr>Elements for a Successful Revolution</vt:lpstr>
      <vt:lpstr>Elements for a successful Revolution</vt:lpstr>
      <vt:lpstr>Recipe Requirements</vt:lpstr>
      <vt:lpstr>Recipe Requirements</vt:lpstr>
      <vt:lpstr>Rubric</vt:lpstr>
      <vt:lpstr>Revolution Assignments – Period 1</vt:lpstr>
      <vt:lpstr>Revolution Assignments – Period 3</vt:lpstr>
      <vt:lpstr>Revolution Assignments – Period 4</vt:lpstr>
      <vt:lpstr>Revolutions Overview: Conditions that cause revolutions</vt:lpstr>
      <vt:lpstr>Revolutions Overview: Course that Revolutions Take</vt:lpstr>
      <vt:lpstr>Revolutions Overview: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Recipe for Revolution</dc:title>
  <dc:creator>Kathryn Osborn</dc:creator>
  <cp:lastModifiedBy>Kathryn Osborn</cp:lastModifiedBy>
  <cp:revision>7</cp:revision>
  <dcterms:created xsi:type="dcterms:W3CDTF">2018-04-09T11:12:44Z</dcterms:created>
  <dcterms:modified xsi:type="dcterms:W3CDTF">2018-04-10T12:07:14Z</dcterms:modified>
</cp:coreProperties>
</file>